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3" r:id="rId3"/>
    <p:sldId id="265" r:id="rId4"/>
    <p:sldId id="257" r:id="rId5"/>
    <p:sldId id="256" r:id="rId6"/>
    <p:sldId id="258" r:id="rId7"/>
    <p:sldId id="259" r:id="rId8"/>
    <p:sldId id="260" r:id="rId9"/>
    <p:sldId id="264" r:id="rId10"/>
    <p:sldId id="261" r:id="rId11"/>
    <p:sldId id="262" r:id="rId12"/>
    <p:sldId id="266" r:id="rId13"/>
    <p:sldId id="269"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A32D3C-BBE5-4B7A-B804-6B4416BE388F}"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58194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A32D3C-BBE5-4B7A-B804-6B4416BE388F}"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376949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A32D3C-BBE5-4B7A-B804-6B4416BE388F}"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204317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A32D3C-BBE5-4B7A-B804-6B4416BE388F}"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347925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A32D3C-BBE5-4B7A-B804-6B4416BE388F}"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400164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A32D3C-BBE5-4B7A-B804-6B4416BE388F}"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4118961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A32D3C-BBE5-4B7A-B804-6B4416BE388F}"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148948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A32D3C-BBE5-4B7A-B804-6B4416BE388F}"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312912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32D3C-BBE5-4B7A-B804-6B4416BE388F}"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206120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32D3C-BBE5-4B7A-B804-6B4416BE388F}"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123771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32D3C-BBE5-4B7A-B804-6B4416BE388F}"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2C18C-3965-475B-BCE7-A6B6D5789D9E}" type="slidenum">
              <a:rPr lang="en-US" smtClean="0"/>
              <a:t>‹#›</a:t>
            </a:fld>
            <a:endParaRPr lang="en-US"/>
          </a:p>
        </p:txBody>
      </p:sp>
    </p:spTree>
    <p:extLst>
      <p:ext uri="{BB962C8B-B14F-4D97-AF65-F5344CB8AC3E}">
        <p14:creationId xmlns:p14="http://schemas.microsoft.com/office/powerpoint/2010/main" val="172209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32D3C-BBE5-4B7A-B804-6B4416BE388F}" type="datetimeFigureOut">
              <a:rPr lang="en-US" smtClean="0"/>
              <a:t>11/13/2019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2C18C-3965-475B-BCE7-A6B6D5789D9E}" type="slidenum">
              <a:rPr lang="en-US" smtClean="0"/>
              <a:t>‹#›</a:t>
            </a:fld>
            <a:endParaRPr lang="en-US"/>
          </a:p>
        </p:txBody>
      </p:sp>
    </p:spTree>
    <p:extLst>
      <p:ext uri="{BB962C8B-B14F-4D97-AF65-F5344CB8AC3E}">
        <p14:creationId xmlns:p14="http://schemas.microsoft.com/office/powerpoint/2010/main" val="24626812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sign.tutsplus.com/articles/using-non-destructive-editing-techniques-in-your-photoshop-workflow--psd-177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348" y="0"/>
            <a:ext cx="9144000" cy="2387600"/>
          </a:xfrm>
        </p:spPr>
        <p:txBody>
          <a:bodyPr/>
          <a:lstStyle/>
          <a:p>
            <a:r>
              <a:rPr lang="en-CA" dirty="0" smtClean="0"/>
              <a:t>Paint and Retouch Tools</a:t>
            </a:r>
            <a:endParaRPr lang="en-CA" dirty="0"/>
          </a:p>
        </p:txBody>
      </p:sp>
      <p:sp>
        <p:nvSpPr>
          <p:cNvPr id="3" name="Subtitle 2"/>
          <p:cNvSpPr>
            <a:spLocks noGrp="1"/>
          </p:cNvSpPr>
          <p:nvPr>
            <p:ph type="subTitle" idx="1"/>
          </p:nvPr>
        </p:nvSpPr>
        <p:spPr/>
        <p:txBody>
          <a:bodyPr/>
          <a:lstStyle/>
          <a:p>
            <a:endParaRPr lang="en-CA"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0820" y="2659873"/>
            <a:ext cx="4965065" cy="3540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17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Patch Tool</a:t>
            </a:r>
            <a:endParaRPr lang="en-US" dirty="0"/>
          </a:p>
        </p:txBody>
      </p:sp>
      <p:sp>
        <p:nvSpPr>
          <p:cNvPr id="3" name="Content Placeholder 2"/>
          <p:cNvSpPr>
            <a:spLocks noGrp="1"/>
          </p:cNvSpPr>
          <p:nvPr>
            <p:ph idx="1"/>
          </p:nvPr>
        </p:nvSpPr>
        <p:spPr/>
        <p:txBody>
          <a:bodyPr/>
          <a:lstStyle/>
          <a:p>
            <a:r>
              <a:rPr lang="en-US" sz="3200" dirty="0"/>
              <a:t>This tool is what you would want to use if your image has torn clothes, or stains, or holes in walls, or blemishes etc. This is very similar to the Healing Brush tool except with the patch tool you can define a selection where you want the effects applied. </a:t>
            </a:r>
            <a:endParaRPr lang="en-US" sz="3200" dirty="0" smtClean="0"/>
          </a:p>
          <a:p>
            <a:r>
              <a:rPr lang="en-US" sz="3200" dirty="0" smtClean="0"/>
              <a:t>The </a:t>
            </a:r>
            <a:r>
              <a:rPr lang="en-US" sz="3200" dirty="0"/>
              <a:t>Healing Brush Tool acted like a brush where as the Patch tool acts like one of the Lasso Tools.</a:t>
            </a:r>
          </a:p>
          <a:p>
            <a:endParaRPr lang="en-US" dirty="0"/>
          </a:p>
        </p:txBody>
      </p:sp>
    </p:spTree>
    <p:extLst>
      <p:ext uri="{BB962C8B-B14F-4D97-AF65-F5344CB8AC3E}">
        <p14:creationId xmlns:p14="http://schemas.microsoft.com/office/powerpoint/2010/main" val="3158556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3411" y="572076"/>
            <a:ext cx="1752600" cy="24574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141" y="572076"/>
            <a:ext cx="1752600" cy="24574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573" y="3964408"/>
            <a:ext cx="3257205" cy="1585932"/>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7741" y="3964408"/>
            <a:ext cx="3136307" cy="1585933"/>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06011" y="3974361"/>
            <a:ext cx="3234828" cy="1584236"/>
          </a:xfrm>
          <a:prstGeom prst="rect">
            <a:avLst/>
          </a:prstGeom>
        </p:spPr>
      </p:pic>
    </p:spTree>
    <p:extLst>
      <p:ext uri="{BB962C8B-B14F-4D97-AF65-F5344CB8AC3E}">
        <p14:creationId xmlns:p14="http://schemas.microsoft.com/office/powerpoint/2010/main" val="23833757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Burn and Dodge Tool</a:t>
            </a:r>
            <a:endParaRPr lang="en-CA" dirty="0"/>
          </a:p>
        </p:txBody>
      </p:sp>
      <p:sp>
        <p:nvSpPr>
          <p:cNvPr id="3" name="Content Placeholder 2"/>
          <p:cNvSpPr>
            <a:spLocks noGrp="1"/>
          </p:cNvSpPr>
          <p:nvPr>
            <p:ph idx="1"/>
          </p:nvPr>
        </p:nvSpPr>
        <p:spPr>
          <a:xfrm>
            <a:off x="6257107" y="1986278"/>
            <a:ext cx="5334363" cy="4351338"/>
          </a:xfrm>
        </p:spPr>
        <p:txBody>
          <a:bodyPr/>
          <a:lstStyle/>
          <a:p>
            <a:r>
              <a:rPr lang="en-US" dirty="0"/>
              <a:t>The Dodge </a:t>
            </a:r>
            <a:r>
              <a:rPr lang="en-US" dirty="0" smtClean="0"/>
              <a:t>tool is used to lighten areas of the image.</a:t>
            </a:r>
          </a:p>
          <a:p>
            <a:r>
              <a:rPr lang="en-US" dirty="0"/>
              <a:t>T</a:t>
            </a:r>
            <a:r>
              <a:rPr lang="en-US" dirty="0" smtClean="0"/>
              <a:t>he </a:t>
            </a:r>
            <a:r>
              <a:rPr lang="en-US" dirty="0"/>
              <a:t>Burn tool </a:t>
            </a:r>
            <a:r>
              <a:rPr lang="en-US" dirty="0" smtClean="0"/>
              <a:t>is used to </a:t>
            </a:r>
            <a:r>
              <a:rPr lang="en-US" dirty="0"/>
              <a:t>darken areas of the image. </a:t>
            </a:r>
            <a:r>
              <a:rPr lang="en-US" dirty="0" smtClean="0"/>
              <a:t/>
            </a:r>
            <a:br>
              <a:rPr lang="en-US" dirty="0" smtClean="0"/>
            </a:br>
            <a:endParaRPr lang="en-US" dirty="0" smtClean="0"/>
          </a:p>
          <a:p>
            <a:r>
              <a:rPr lang="en-US" dirty="0" smtClean="0"/>
              <a:t>The </a:t>
            </a:r>
            <a:r>
              <a:rPr lang="en-US" dirty="0"/>
              <a:t>more you paint over an area with the Dodge or Burn tool, the lighter or darker it becomes</a:t>
            </a:r>
            <a:r>
              <a:rPr lang="en-US" dirty="0" smtClean="0"/>
              <a:t>.</a:t>
            </a:r>
          </a:p>
          <a:p>
            <a:endParaRPr lang="en-CA"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587" y="1690688"/>
            <a:ext cx="5642520" cy="4231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744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Liquify</a:t>
            </a:r>
            <a:r>
              <a:rPr lang="en-US" dirty="0" smtClean="0"/>
              <a:t> Tool</a:t>
            </a:r>
            <a:endParaRPr lang="en-US" dirty="0"/>
          </a:p>
        </p:txBody>
      </p:sp>
      <p:sp>
        <p:nvSpPr>
          <p:cNvPr id="3" name="Content Placeholder 2"/>
          <p:cNvSpPr>
            <a:spLocks noGrp="1"/>
          </p:cNvSpPr>
          <p:nvPr>
            <p:ph idx="1"/>
          </p:nvPr>
        </p:nvSpPr>
        <p:spPr>
          <a:xfrm>
            <a:off x="838199" y="1825625"/>
            <a:ext cx="10030097" cy="4351338"/>
          </a:xfrm>
        </p:spPr>
        <p:txBody>
          <a:bodyPr/>
          <a:lstStyle/>
          <a:p>
            <a:r>
              <a:rPr lang="en-US" dirty="0"/>
              <a:t>The </a:t>
            </a:r>
            <a:r>
              <a:rPr lang="en-US" b="1" dirty="0" err="1"/>
              <a:t>Liquify</a:t>
            </a:r>
            <a:r>
              <a:rPr lang="en-US" b="1" dirty="0"/>
              <a:t> filter</a:t>
            </a:r>
            <a:r>
              <a:rPr lang="en-US" dirty="0"/>
              <a:t> lets you push, pull, rotate, reflect, pucker, and bloat any area of an image. The distortions you create can be subtle or drastic, which makes the </a:t>
            </a:r>
            <a:r>
              <a:rPr lang="en-US" b="1" dirty="0" err="1"/>
              <a:t>Liquify</a:t>
            </a:r>
            <a:r>
              <a:rPr lang="en-US" dirty="0"/>
              <a:t> command a powerful </a:t>
            </a:r>
            <a:r>
              <a:rPr lang="en-US" b="1" dirty="0"/>
              <a:t>tool</a:t>
            </a:r>
            <a:r>
              <a:rPr lang="en-US" dirty="0"/>
              <a:t> for retouching images as well as creating artistic effects.</a:t>
            </a:r>
          </a:p>
        </p:txBody>
      </p:sp>
      <p:sp>
        <p:nvSpPr>
          <p:cNvPr id="4" name="AutoShape 2" descr="Image result for liquify to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liquify t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046" y="3467100"/>
            <a:ext cx="6191250"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670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Object</a:t>
            </a:r>
            <a:endParaRPr lang="en-US" dirty="0"/>
          </a:p>
        </p:txBody>
      </p:sp>
      <p:sp>
        <p:nvSpPr>
          <p:cNvPr id="3" name="Content Placeholder 2"/>
          <p:cNvSpPr>
            <a:spLocks noGrp="1"/>
          </p:cNvSpPr>
          <p:nvPr>
            <p:ph idx="1"/>
          </p:nvPr>
        </p:nvSpPr>
        <p:spPr/>
        <p:txBody>
          <a:bodyPr/>
          <a:lstStyle/>
          <a:p>
            <a:r>
              <a:rPr lang="en-US" dirty="0"/>
              <a:t>What does it mean to convert to smart object?</a:t>
            </a:r>
          </a:p>
          <a:p>
            <a:r>
              <a:rPr lang="en-US" b="1" dirty="0"/>
              <a:t>Smart Objects</a:t>
            </a:r>
            <a:r>
              <a:rPr lang="en-US" dirty="0"/>
              <a:t> are layers that contain image data from </a:t>
            </a:r>
            <a:r>
              <a:rPr lang="en-US" dirty="0" smtClean="0"/>
              <a:t>raster/bitmap </a:t>
            </a:r>
            <a:r>
              <a:rPr lang="en-US" dirty="0"/>
              <a:t>or vector </a:t>
            </a:r>
            <a:r>
              <a:rPr lang="en-US" dirty="0" smtClean="0"/>
              <a:t>images.</a:t>
            </a:r>
          </a:p>
          <a:p>
            <a:r>
              <a:rPr lang="en-US" dirty="0" smtClean="0"/>
              <a:t>You can perform </a:t>
            </a:r>
            <a:r>
              <a:rPr lang="en-US" dirty="0"/>
              <a:t>nondestructive transforms. You can scale, rotate, skew, distort, perspective transform, or warp a layer without losing original image data or quality because the transforms don't affect the original data</a:t>
            </a:r>
          </a:p>
          <a:p>
            <a:endParaRPr lang="en-US" dirty="0"/>
          </a:p>
        </p:txBody>
      </p:sp>
    </p:spTree>
    <p:extLst>
      <p:ext uri="{BB962C8B-B14F-4D97-AF65-F5344CB8AC3E}">
        <p14:creationId xmlns:p14="http://schemas.microsoft.com/office/powerpoint/2010/main" val="253755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793" y="320276"/>
            <a:ext cx="9144000" cy="3349127"/>
          </a:xfrm>
        </p:spPr>
        <p:txBody>
          <a:bodyPr>
            <a:noAutofit/>
          </a:bodyPr>
          <a:lstStyle/>
          <a:p>
            <a:pPr algn="l"/>
            <a:r>
              <a:rPr lang="en-US" sz="4000" dirty="0" smtClean="0"/>
              <a:t>Cloning Stamp Tool</a:t>
            </a:r>
            <a:br>
              <a:rPr lang="en-US" sz="4000" dirty="0" smtClean="0"/>
            </a:br>
            <a:r>
              <a:rPr lang="en-US" sz="4000" dirty="0" smtClean="0"/>
              <a:t>Healing Brush Tool</a:t>
            </a:r>
            <a:br>
              <a:rPr lang="en-US" sz="4000" dirty="0" smtClean="0"/>
            </a:br>
            <a:r>
              <a:rPr lang="en-US" sz="4000" dirty="0" smtClean="0"/>
              <a:t>Patch Tool</a:t>
            </a:r>
            <a:br>
              <a:rPr lang="en-US" sz="4000" dirty="0" smtClean="0"/>
            </a:br>
            <a:r>
              <a:rPr lang="en-US" sz="4000" dirty="0" smtClean="0"/>
              <a:t>Burn Tool </a:t>
            </a:r>
            <a:br>
              <a:rPr lang="en-US" sz="4000" dirty="0" smtClean="0"/>
            </a:br>
            <a:r>
              <a:rPr lang="en-US" sz="4000" dirty="0" smtClean="0"/>
              <a:t>Dodge Tool</a:t>
            </a:r>
            <a:endParaRPr lang="en-US" sz="4000" dirty="0"/>
          </a:p>
        </p:txBody>
      </p:sp>
      <p:sp>
        <p:nvSpPr>
          <p:cNvPr id="3" name="Subtitle 2"/>
          <p:cNvSpPr>
            <a:spLocks noGrp="1"/>
          </p:cNvSpPr>
          <p:nvPr>
            <p:ph type="subTitle" idx="1"/>
          </p:nvPr>
        </p:nvSpPr>
        <p:spPr>
          <a:xfrm>
            <a:off x="4442157" y="3370060"/>
            <a:ext cx="9687499" cy="2569684"/>
          </a:xfrm>
        </p:spPr>
        <p:txBody>
          <a:bodyPr>
            <a:noAutofit/>
          </a:bodyPr>
          <a:lstStyle/>
          <a:p>
            <a:pPr algn="l"/>
            <a:r>
              <a:rPr lang="en-US" sz="4400" dirty="0" smtClean="0"/>
              <a:t>In your Handbooks:</a:t>
            </a:r>
          </a:p>
          <a:p>
            <a:pPr marL="1023938" indent="-571500" algn="l">
              <a:buFont typeface="Arial" panose="020B0604020202020204" pitchFamily="34" charset="0"/>
              <a:buChar char="•"/>
            </a:pPr>
            <a:r>
              <a:rPr lang="en-US" sz="4400" dirty="0" smtClean="0"/>
              <a:t>What are they used for?</a:t>
            </a:r>
          </a:p>
          <a:p>
            <a:pPr marL="1023938" indent="-571500" algn="l">
              <a:buFont typeface="Arial" panose="020B0604020202020204" pitchFamily="34" charset="0"/>
              <a:buChar char="•"/>
            </a:pPr>
            <a:r>
              <a:rPr lang="en-US" sz="4400" dirty="0" smtClean="0"/>
              <a:t>How do they work?</a:t>
            </a:r>
            <a:endParaRPr lang="en-US" sz="4400" dirty="0"/>
          </a:p>
        </p:txBody>
      </p:sp>
    </p:spTree>
    <p:extLst>
      <p:ext uri="{BB962C8B-B14F-4D97-AF65-F5344CB8AC3E}">
        <p14:creationId xmlns:p14="http://schemas.microsoft.com/office/powerpoint/2010/main" val="1227977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Things to know about Retouch Tools</a:t>
            </a:r>
            <a:endParaRPr lang="en-CA" dirty="0"/>
          </a:p>
        </p:txBody>
      </p:sp>
      <p:sp>
        <p:nvSpPr>
          <p:cNvPr id="3" name="Content Placeholder 2"/>
          <p:cNvSpPr>
            <a:spLocks noGrp="1"/>
          </p:cNvSpPr>
          <p:nvPr>
            <p:ph idx="1"/>
          </p:nvPr>
        </p:nvSpPr>
        <p:spPr/>
        <p:txBody>
          <a:bodyPr/>
          <a:lstStyle/>
          <a:p>
            <a:r>
              <a:rPr lang="en-US" sz="3200" b="1" dirty="0" smtClean="0"/>
              <a:t>They are a destructive </a:t>
            </a:r>
            <a:r>
              <a:rPr lang="en-US" sz="3200" b="1" dirty="0"/>
              <a:t>editing technique</a:t>
            </a:r>
            <a:r>
              <a:rPr lang="en-US" sz="3200" dirty="0"/>
              <a:t>. </a:t>
            </a:r>
            <a:r>
              <a:rPr lang="en-US" sz="3200" dirty="0">
                <a:hlinkClick r:id="rId2"/>
              </a:rPr>
              <a:t>That means the changes are applied directly to the image</a:t>
            </a:r>
            <a:r>
              <a:rPr lang="en-US" sz="3200" dirty="0"/>
              <a:t>. If you are going to be using these tools, don’t work on an original; duplicate layers as you move through the process. This way if something goes wrong you can toss the layer.</a:t>
            </a:r>
          </a:p>
          <a:p>
            <a:r>
              <a:rPr lang="en-US" sz="3200" b="1" dirty="0"/>
              <a:t>These tools are brushes.</a:t>
            </a:r>
            <a:r>
              <a:rPr lang="en-US" sz="3200" dirty="0"/>
              <a:t> You paint with them and you can make the brush larger or smaller by </a:t>
            </a:r>
            <a:r>
              <a:rPr lang="en-US" sz="3200" b="1" dirty="0"/>
              <a:t>pressing the ]-key</a:t>
            </a:r>
            <a:r>
              <a:rPr lang="en-US" sz="3200" dirty="0"/>
              <a:t> to make the brush bigger </a:t>
            </a:r>
            <a:r>
              <a:rPr lang="en-US" sz="3200" b="1" dirty="0"/>
              <a:t>or [-key</a:t>
            </a:r>
            <a:r>
              <a:rPr lang="en-US" sz="3200" dirty="0"/>
              <a:t> to reduce the brush size.</a:t>
            </a:r>
          </a:p>
          <a:p>
            <a:endParaRPr lang="en-CA" dirty="0"/>
          </a:p>
        </p:txBody>
      </p:sp>
    </p:spTree>
    <p:extLst>
      <p:ext uri="{BB962C8B-B14F-4D97-AF65-F5344CB8AC3E}">
        <p14:creationId xmlns:p14="http://schemas.microsoft.com/office/powerpoint/2010/main" val="300414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156" y="209320"/>
            <a:ext cx="9222955" cy="5846458"/>
          </a:xfrm>
        </p:spPr>
        <p:txBody>
          <a:bodyPr>
            <a:normAutofit lnSpcReduction="10000"/>
          </a:bodyPr>
          <a:lstStyle/>
          <a:p>
            <a:pPr marL="0" indent="0">
              <a:buNone/>
            </a:pPr>
            <a:r>
              <a:rPr lang="en-US" sz="6000" dirty="0" smtClean="0"/>
              <a:t>Cloning Stamp</a:t>
            </a:r>
          </a:p>
          <a:p>
            <a:pPr marL="0" indent="0">
              <a:buNone/>
            </a:pPr>
            <a:endParaRPr lang="en-US" dirty="0" smtClean="0"/>
          </a:p>
          <a:p>
            <a:r>
              <a:rPr lang="en-US" dirty="0" smtClean="0"/>
              <a:t>Photoshop's </a:t>
            </a:r>
            <a:r>
              <a:rPr lang="en-US" dirty="0"/>
              <a:t>clone stamp tool allows you to duplicate part of an image.</a:t>
            </a:r>
          </a:p>
          <a:p>
            <a:endParaRPr lang="en-US" dirty="0"/>
          </a:p>
          <a:p>
            <a:r>
              <a:rPr lang="en-US" dirty="0"/>
              <a:t>The process involves setting a sampling point in the image which will be used as a reference to create a new cloned area.</a:t>
            </a:r>
          </a:p>
          <a:p>
            <a:endParaRPr lang="en-US" dirty="0"/>
          </a:p>
          <a:p>
            <a:r>
              <a:rPr lang="en-US" dirty="0"/>
              <a:t>Select the Clone Stamp tool Clone Stamp tool , then check the settings in the options bar. Make sure you have a brush size appropriate for the job. The following settings are fairly typical:</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7111" y="864816"/>
            <a:ext cx="2328178" cy="249532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486" y="5912559"/>
            <a:ext cx="9991430" cy="521292"/>
          </a:xfrm>
          <a:prstGeom prst="rect">
            <a:avLst/>
          </a:prstGeom>
        </p:spPr>
      </p:pic>
    </p:spTree>
    <p:extLst>
      <p:ext uri="{BB962C8B-B14F-4D97-AF65-F5344CB8AC3E}">
        <p14:creationId xmlns:p14="http://schemas.microsoft.com/office/powerpoint/2010/main" val="589751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582" y="213515"/>
            <a:ext cx="9144000" cy="1350656"/>
          </a:xfrm>
        </p:spPr>
        <p:txBody>
          <a:bodyPr/>
          <a:lstStyle/>
          <a:p>
            <a:pPr algn="l"/>
            <a:r>
              <a:rPr lang="en-US" dirty="0" smtClean="0"/>
              <a:t>Cloning Stamp</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8248" y="2334026"/>
            <a:ext cx="8077200" cy="2828925"/>
          </a:xfrm>
          <a:prstGeom prst="rect">
            <a:avLst/>
          </a:prstGeom>
        </p:spPr>
      </p:pic>
    </p:spTree>
    <p:extLst>
      <p:ext uri="{BB962C8B-B14F-4D97-AF65-F5344CB8AC3E}">
        <p14:creationId xmlns:p14="http://schemas.microsoft.com/office/powerpoint/2010/main" val="251459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8206" y="1367959"/>
            <a:ext cx="6259751" cy="4281670"/>
          </a:xfrm>
        </p:spPr>
      </p:pic>
    </p:spTree>
    <p:extLst>
      <p:ext uri="{BB962C8B-B14F-4D97-AF65-F5344CB8AC3E}">
        <p14:creationId xmlns:p14="http://schemas.microsoft.com/office/powerpoint/2010/main" val="1353929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Spot Healing Brush Tool</a:t>
            </a:r>
            <a:endParaRPr lang="en-US" dirty="0"/>
          </a:p>
        </p:txBody>
      </p:sp>
      <p:sp>
        <p:nvSpPr>
          <p:cNvPr id="3" name="Content Placeholder 2"/>
          <p:cNvSpPr>
            <a:spLocks noGrp="1"/>
          </p:cNvSpPr>
          <p:nvPr>
            <p:ph idx="1"/>
          </p:nvPr>
        </p:nvSpPr>
        <p:spPr/>
        <p:txBody>
          <a:bodyPr/>
          <a:lstStyle/>
          <a:p>
            <a:r>
              <a:rPr lang="en-US" dirty="0"/>
              <a:t>The Spot Healing Brush tool quickly removes blemishes and other imperfections in your photos. </a:t>
            </a:r>
            <a:r>
              <a:rPr lang="en-US" dirty="0" smtClean="0"/>
              <a:t>It automatically </a:t>
            </a:r>
            <a:r>
              <a:rPr lang="en-US" dirty="0"/>
              <a:t>samples from around the retouched area.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1566" y="3382167"/>
            <a:ext cx="3606188" cy="279479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0057" y="3382168"/>
            <a:ext cx="3606188" cy="2794796"/>
          </a:xfrm>
          <a:prstGeom prst="rect">
            <a:avLst/>
          </a:prstGeom>
        </p:spPr>
      </p:pic>
    </p:spTree>
    <p:extLst>
      <p:ext uri="{BB962C8B-B14F-4D97-AF65-F5344CB8AC3E}">
        <p14:creationId xmlns:p14="http://schemas.microsoft.com/office/powerpoint/2010/main" val="665670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Healing Brush Tool</a:t>
            </a:r>
            <a:endParaRPr lang="en-US" dirty="0"/>
          </a:p>
        </p:txBody>
      </p:sp>
      <p:sp>
        <p:nvSpPr>
          <p:cNvPr id="3" name="Content Placeholder 2"/>
          <p:cNvSpPr>
            <a:spLocks noGrp="1"/>
          </p:cNvSpPr>
          <p:nvPr>
            <p:ph idx="1"/>
          </p:nvPr>
        </p:nvSpPr>
        <p:spPr>
          <a:xfrm>
            <a:off x="739048" y="1307832"/>
            <a:ext cx="10399005" cy="5550168"/>
          </a:xfrm>
        </p:spPr>
        <p:txBody>
          <a:bodyPr>
            <a:normAutofit/>
          </a:bodyPr>
          <a:lstStyle/>
          <a:p>
            <a:r>
              <a:rPr lang="en-US" dirty="0" smtClean="0"/>
              <a:t>The </a:t>
            </a:r>
            <a:r>
              <a:rPr lang="en-US" dirty="0"/>
              <a:t>Healing Brush is similar to the Spot Healing Brush, but you must first select a Source before using the brush.  In other words, you must first tell Photoshop the texture with which you want to ‘heal’ the problem area. </a:t>
            </a:r>
          </a:p>
          <a:p>
            <a:r>
              <a:rPr lang="en-US" dirty="0"/>
              <a:t>The Healing Brush Tool is great for stray hairs, longer scratches, and other irregularly-shaped areas where you want to replicate texture from another part of your image.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1050" y="4218848"/>
            <a:ext cx="5715000" cy="2540000"/>
          </a:xfrm>
          <a:prstGeom prst="rect">
            <a:avLst/>
          </a:prstGeom>
        </p:spPr>
      </p:pic>
    </p:spTree>
    <p:extLst>
      <p:ext uri="{BB962C8B-B14F-4D97-AF65-F5344CB8AC3E}">
        <p14:creationId xmlns:p14="http://schemas.microsoft.com/office/powerpoint/2010/main" val="1761416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1365"/>
            <a:ext cx="10668000" cy="1529323"/>
          </a:xfrm>
        </p:spPr>
        <p:txBody>
          <a:bodyPr>
            <a:normAutofit fontScale="90000"/>
          </a:bodyPr>
          <a:lstStyle/>
          <a:p>
            <a:r>
              <a:rPr lang="en-US" dirty="0"/>
              <a:t>Why is the Healing Brush better than the Spot Healing Brush?</a:t>
            </a:r>
            <a:br>
              <a:rPr lang="en-US" dirty="0"/>
            </a:br>
            <a:endParaRPr lang="en-US" dirty="0"/>
          </a:p>
        </p:txBody>
      </p:sp>
      <p:sp>
        <p:nvSpPr>
          <p:cNvPr id="3" name="Content Placeholder 2"/>
          <p:cNvSpPr>
            <a:spLocks noGrp="1"/>
          </p:cNvSpPr>
          <p:nvPr>
            <p:ph idx="1"/>
          </p:nvPr>
        </p:nvSpPr>
        <p:spPr>
          <a:xfrm>
            <a:off x="578224" y="1371600"/>
            <a:ext cx="10775576" cy="4805363"/>
          </a:xfrm>
        </p:spPr>
        <p:txBody>
          <a:bodyPr>
            <a:normAutofit fontScale="70000" lnSpcReduction="20000"/>
          </a:bodyPr>
          <a:lstStyle/>
          <a:p>
            <a:endParaRPr lang="en-US" dirty="0"/>
          </a:p>
          <a:p>
            <a:pPr marL="457200" indent="-457200">
              <a:buNone/>
              <a:tabLst>
                <a:tab pos="457200" algn="l"/>
              </a:tabLst>
            </a:pPr>
            <a:r>
              <a:rPr lang="en-US" sz="4500" dirty="0"/>
              <a:t>1</a:t>
            </a:r>
            <a:r>
              <a:rPr lang="en-US" sz="4500" dirty="0" smtClean="0"/>
              <a:t>.	You </a:t>
            </a:r>
            <a:r>
              <a:rPr lang="en-US" sz="4500" dirty="0"/>
              <a:t>can only use the Spot Healing Brush on one layer--meaning the layer you are editing. So if you want to go back and make a change you must UNDO</a:t>
            </a:r>
            <a:r>
              <a:rPr lang="en-US" sz="4500" dirty="0" smtClean="0"/>
              <a:t>.</a:t>
            </a:r>
            <a:endParaRPr lang="en-US" sz="4500" dirty="0"/>
          </a:p>
          <a:p>
            <a:pPr marL="457200" indent="-457200">
              <a:buNone/>
            </a:pPr>
            <a:r>
              <a:rPr lang="en-US" sz="4500" dirty="0" smtClean="0"/>
              <a:t>2.	You </a:t>
            </a:r>
            <a:r>
              <a:rPr lang="en-US" sz="4500" dirty="0"/>
              <a:t>can use the Healing Brush on multiple layers--meaning you can make your retouch edits on a separate layer so that if you want to change something you can do it on the layer you are editing and not mess up the original layer</a:t>
            </a:r>
            <a:r>
              <a:rPr lang="en-US" sz="4500" dirty="0" smtClean="0"/>
              <a:t>.</a:t>
            </a:r>
            <a:endParaRPr lang="en-US" sz="4500" dirty="0"/>
          </a:p>
          <a:p>
            <a:pPr marL="457200" indent="-457200">
              <a:buNone/>
            </a:pPr>
            <a:r>
              <a:rPr lang="en-US" sz="4500" dirty="0" smtClean="0"/>
              <a:t>3.	When </a:t>
            </a:r>
            <a:r>
              <a:rPr lang="en-US" sz="4500" dirty="0"/>
              <a:t>you use the Healing Brush on a separate layer you can then adjust the Layer's Opacity to "tweak" your retouching edits. That is if you eliminate all wrinkles and imperfections, you can then sequentially bring some of the imperfections back to make the face look more </a:t>
            </a:r>
            <a:r>
              <a:rPr lang="en-US" sz="4500" dirty="0" smtClean="0"/>
              <a:t>natural.</a:t>
            </a:r>
            <a:endParaRPr lang="en-US" dirty="0"/>
          </a:p>
        </p:txBody>
      </p:sp>
    </p:spTree>
    <p:extLst>
      <p:ext uri="{BB962C8B-B14F-4D97-AF65-F5344CB8AC3E}">
        <p14:creationId xmlns:p14="http://schemas.microsoft.com/office/powerpoint/2010/main" val="19297459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223</TotalTime>
  <Words>357</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Paint and Retouch Tools</vt:lpstr>
      <vt:lpstr>Cloning Stamp Tool Healing Brush Tool Patch Tool Burn Tool  Dodge Tool</vt:lpstr>
      <vt:lpstr>Things to know about Retouch Tools</vt:lpstr>
      <vt:lpstr>PowerPoint Presentation</vt:lpstr>
      <vt:lpstr>Cloning Stamp</vt:lpstr>
      <vt:lpstr>PowerPoint Presentation</vt:lpstr>
      <vt:lpstr>Spot Healing Brush Tool</vt:lpstr>
      <vt:lpstr>Healing Brush Tool</vt:lpstr>
      <vt:lpstr>Why is the Healing Brush better than the Spot Healing Brush? </vt:lpstr>
      <vt:lpstr>Patch Tool</vt:lpstr>
      <vt:lpstr>PowerPoint Presentation</vt:lpstr>
      <vt:lpstr>The Burn and Dodge Tool</vt:lpstr>
      <vt:lpstr>Liquify Tool</vt:lpstr>
      <vt:lpstr>Smart Object</vt:lpstr>
    </vt:vector>
  </TitlesOfParts>
  <Company>Pembina Trails School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Cloning</dc:title>
  <dc:creator>Elaine Melanson</dc:creator>
  <cp:lastModifiedBy>Heather Bell</cp:lastModifiedBy>
  <cp:revision>21</cp:revision>
  <dcterms:created xsi:type="dcterms:W3CDTF">2015-11-17T15:26:53Z</dcterms:created>
  <dcterms:modified xsi:type="dcterms:W3CDTF">2019-11-13T16:53:02Z</dcterms:modified>
</cp:coreProperties>
</file>