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6" r:id="rId4"/>
    <p:sldId id="257" r:id="rId5"/>
    <p:sldId id="260" r:id="rId6"/>
    <p:sldId id="271" r:id="rId7"/>
    <p:sldId id="259" r:id="rId8"/>
    <p:sldId id="272" r:id="rId9"/>
    <p:sldId id="266" r:id="rId10"/>
    <p:sldId id="265" r:id="rId11"/>
    <p:sldId id="263" r:id="rId12"/>
    <p:sldId id="258" r:id="rId13"/>
    <p:sldId id="267" r:id="rId14"/>
    <p:sldId id="268" r:id="rId15"/>
    <p:sldId id="273" r:id="rId16"/>
    <p:sldId id="269" r:id="rId17"/>
    <p:sldId id="270" r:id="rId18"/>
    <p:sldId id="261" r:id="rId19"/>
    <p:sldId id="276" r:id="rId20"/>
    <p:sldId id="277" r:id="rId21"/>
    <p:sldId id="280" r:id="rId22"/>
    <p:sldId id="285" r:id="rId23"/>
    <p:sldId id="279" r:id="rId24"/>
    <p:sldId id="278" r:id="rId25"/>
    <p:sldId id="281" r:id="rId26"/>
    <p:sldId id="284" r:id="rId27"/>
    <p:sldId id="282" r:id="rId28"/>
    <p:sldId id="283"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BFCF0-5E62-4BD2-9407-A1BDF7B9F678}" v="2" dt="2020-12-03T15:17:19.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Bell" userId="73956d00-0ff7-4d2f-96c9-361fa8079ae1" providerId="ADAL" clId="{BDBBFCF0-5E62-4BD2-9407-A1BDF7B9F678}"/>
    <pc:docChg chg="modSld">
      <pc:chgData name="Heather Bell" userId="73956d00-0ff7-4d2f-96c9-361fa8079ae1" providerId="ADAL" clId="{BDBBFCF0-5E62-4BD2-9407-A1BDF7B9F678}" dt="2020-12-03T15:17:22.008" v="2" actId="6549"/>
      <pc:docMkLst>
        <pc:docMk/>
      </pc:docMkLst>
      <pc:sldChg chg="modSp">
        <pc:chgData name="Heather Bell" userId="73956d00-0ff7-4d2f-96c9-361fa8079ae1" providerId="ADAL" clId="{BDBBFCF0-5E62-4BD2-9407-A1BDF7B9F678}" dt="2020-12-03T15:17:22.008" v="2" actId="6549"/>
        <pc:sldMkLst>
          <pc:docMk/>
          <pc:sldMk cId="2048067559" sldId="287"/>
        </pc:sldMkLst>
        <pc:spChg chg="mod">
          <ac:chgData name="Heather Bell" userId="73956d00-0ff7-4d2f-96c9-361fa8079ae1" providerId="ADAL" clId="{BDBBFCF0-5E62-4BD2-9407-A1BDF7B9F678}" dt="2020-12-03T15:17:22.008" v="2" actId="6549"/>
          <ac:spMkLst>
            <pc:docMk/>
            <pc:sldMk cId="2048067559" sldId="287"/>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12/3/2020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12/3/2020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_O6pbT7Ovw"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9600" dirty="0"/>
              <a:t>LIGHTING</a:t>
            </a:r>
          </a:p>
        </p:txBody>
      </p:sp>
      <p:sp>
        <p:nvSpPr>
          <p:cNvPr id="3" name="Subtitle 2"/>
          <p:cNvSpPr>
            <a:spLocks noGrp="1"/>
          </p:cNvSpPr>
          <p:nvPr>
            <p:ph type="subTitle" idx="1"/>
          </p:nvPr>
        </p:nvSpPr>
        <p:spPr/>
        <p:txBody>
          <a:bodyPr>
            <a:noAutofit/>
          </a:bodyPr>
          <a:lstStyle/>
          <a:p>
            <a:r>
              <a:rPr lang="en-CA" sz="4400" dirty="0"/>
              <a:t>For Portraits</a:t>
            </a:r>
          </a:p>
        </p:txBody>
      </p:sp>
    </p:spTree>
    <p:extLst>
      <p:ext uri="{BB962C8B-B14F-4D97-AF65-F5344CB8AC3E}">
        <p14:creationId xmlns:p14="http://schemas.microsoft.com/office/powerpoint/2010/main" val="213562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enro.co.uk/wp-content/uploads/5IN1REFLECTORS_Group5-in-1-reflector-kits-1101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7" y="409330"/>
            <a:ext cx="6477000" cy="60293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998620" y="421105"/>
            <a:ext cx="3799268" cy="74697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434108" y="1503342"/>
            <a:ext cx="6735650" cy="116051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88094" y="3957140"/>
            <a:ext cx="2772697" cy="13859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924788" y="5082156"/>
            <a:ext cx="4187823" cy="8301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97888" y="142227"/>
            <a:ext cx="2629447" cy="1292662"/>
          </a:xfrm>
          <a:prstGeom prst="rect">
            <a:avLst/>
          </a:prstGeom>
          <a:noFill/>
        </p:spPr>
        <p:txBody>
          <a:bodyPr wrap="square" rtlCol="0">
            <a:spAutoFit/>
          </a:bodyPr>
          <a:lstStyle/>
          <a:p>
            <a:r>
              <a:rPr lang="en-CA" dirty="0">
                <a:solidFill>
                  <a:srgbClr val="00B0F0"/>
                </a:solidFill>
              </a:rPr>
              <a:t>Gold: </a:t>
            </a:r>
            <a:r>
              <a:rPr lang="en-CA" sz="1500" dirty="0"/>
              <a:t>casts a warm glow on the subject.  Great for outdoor portraits because it matches the warm color tones of sunlight.</a:t>
            </a:r>
          </a:p>
        </p:txBody>
      </p:sp>
      <p:sp>
        <p:nvSpPr>
          <p:cNvPr id="17" name="TextBox 16"/>
          <p:cNvSpPr txBox="1"/>
          <p:nvPr/>
        </p:nvSpPr>
        <p:spPr>
          <a:xfrm>
            <a:off x="9169758" y="1197260"/>
            <a:ext cx="2982532" cy="1292662"/>
          </a:xfrm>
          <a:prstGeom prst="rect">
            <a:avLst/>
          </a:prstGeom>
          <a:noFill/>
        </p:spPr>
        <p:txBody>
          <a:bodyPr wrap="square" rtlCol="0">
            <a:spAutoFit/>
          </a:bodyPr>
          <a:lstStyle/>
          <a:p>
            <a:r>
              <a:rPr lang="en-CA" dirty="0">
                <a:solidFill>
                  <a:srgbClr val="00B0F0"/>
                </a:solidFill>
              </a:rPr>
              <a:t>Silver: </a:t>
            </a:r>
            <a:r>
              <a:rPr lang="en-CA" sz="1500" dirty="0"/>
              <a:t>reflects the most amount of light. Does not change colour tones, so it’s perfect for both indoor and outdoor portraits.</a:t>
            </a:r>
          </a:p>
        </p:txBody>
      </p:sp>
      <p:sp>
        <p:nvSpPr>
          <p:cNvPr id="19" name="TextBox 18"/>
          <p:cNvSpPr txBox="1"/>
          <p:nvPr/>
        </p:nvSpPr>
        <p:spPr>
          <a:xfrm>
            <a:off x="9169758" y="3206913"/>
            <a:ext cx="3142445" cy="1523494"/>
          </a:xfrm>
          <a:prstGeom prst="rect">
            <a:avLst/>
          </a:prstGeom>
          <a:noFill/>
        </p:spPr>
        <p:txBody>
          <a:bodyPr wrap="square" rtlCol="0">
            <a:spAutoFit/>
          </a:bodyPr>
          <a:lstStyle/>
          <a:p>
            <a:r>
              <a:rPr lang="en-CA" dirty="0">
                <a:solidFill>
                  <a:srgbClr val="00B0F0"/>
                </a:solidFill>
              </a:rPr>
              <a:t>White: </a:t>
            </a:r>
            <a:r>
              <a:rPr lang="en-CA" sz="1500" dirty="0"/>
              <a:t>soft, clean light, and does not change colour tones.  Good for indoor and outdoor.  Needs to be close to subject.  Not good for low-light situations – won’t reflect enough light.</a:t>
            </a:r>
          </a:p>
        </p:txBody>
      </p:sp>
      <p:sp>
        <p:nvSpPr>
          <p:cNvPr id="20" name="TextBox 19"/>
          <p:cNvSpPr txBox="1"/>
          <p:nvPr/>
        </p:nvSpPr>
        <p:spPr>
          <a:xfrm>
            <a:off x="8112611" y="4915162"/>
            <a:ext cx="2680952" cy="1523494"/>
          </a:xfrm>
          <a:prstGeom prst="rect">
            <a:avLst/>
          </a:prstGeom>
          <a:noFill/>
        </p:spPr>
        <p:txBody>
          <a:bodyPr wrap="square" rtlCol="0">
            <a:spAutoFit/>
          </a:bodyPr>
          <a:lstStyle/>
          <a:p>
            <a:r>
              <a:rPr lang="en-CA" dirty="0">
                <a:solidFill>
                  <a:srgbClr val="00B0F0"/>
                </a:solidFill>
              </a:rPr>
              <a:t>Translucent</a:t>
            </a:r>
            <a:r>
              <a:rPr lang="en-CA" dirty="0"/>
              <a:t> </a:t>
            </a:r>
            <a:r>
              <a:rPr lang="en-CA" sz="1500" dirty="0"/>
              <a:t>(partly see-transparent): diffuses light – makes it softer.  Does not reflect light.  Place between light source and subject.</a:t>
            </a:r>
          </a:p>
        </p:txBody>
      </p:sp>
      <p:cxnSp>
        <p:nvCxnSpPr>
          <p:cNvPr id="24" name="Straight Arrow Connector 23"/>
          <p:cNvCxnSpPr/>
          <p:nvPr/>
        </p:nvCxnSpPr>
        <p:spPr>
          <a:xfrm flipH="1">
            <a:off x="3701559" y="2678261"/>
            <a:ext cx="3096329" cy="25095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97888" y="2148136"/>
            <a:ext cx="2262903" cy="1754326"/>
          </a:xfrm>
          <a:prstGeom prst="rect">
            <a:avLst/>
          </a:prstGeom>
          <a:noFill/>
        </p:spPr>
        <p:txBody>
          <a:bodyPr wrap="square" rtlCol="0">
            <a:spAutoFit/>
          </a:bodyPr>
          <a:lstStyle/>
          <a:p>
            <a:r>
              <a:rPr lang="en-CA" dirty="0">
                <a:solidFill>
                  <a:srgbClr val="00B0F0"/>
                </a:solidFill>
              </a:rPr>
              <a:t>Black: </a:t>
            </a:r>
            <a:r>
              <a:rPr lang="en-CA" sz="1500" dirty="0"/>
              <a:t>the “anti-reflector.”  Absorbs light.  Cuts down on reflections from shiny, reflective surfaces Can be used to </a:t>
            </a:r>
            <a:r>
              <a:rPr lang="en-CA" sz="1500" i="1" dirty="0"/>
              <a:t>create </a:t>
            </a:r>
            <a:r>
              <a:rPr lang="en-CA" sz="1500" dirty="0"/>
              <a:t>shadows.</a:t>
            </a:r>
          </a:p>
        </p:txBody>
      </p:sp>
    </p:spTree>
    <p:extLst>
      <p:ext uri="{BB962C8B-B14F-4D97-AF65-F5344CB8AC3E}">
        <p14:creationId xmlns:p14="http://schemas.microsoft.com/office/powerpoint/2010/main" val="194031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3" y="669702"/>
            <a:ext cx="9929611" cy="7109639"/>
          </a:xfrm>
          <a:prstGeom prst="rect">
            <a:avLst/>
          </a:prstGeom>
          <a:noFill/>
        </p:spPr>
        <p:txBody>
          <a:bodyPr wrap="square" rtlCol="0">
            <a:spAutoFit/>
          </a:bodyPr>
          <a:lstStyle/>
          <a:p>
            <a:r>
              <a:rPr lang="en-CA" sz="3600" b="1" dirty="0">
                <a:solidFill>
                  <a:srgbClr val="00B0F0"/>
                </a:solidFill>
              </a:rPr>
              <a:t>CATCH LIGHT</a:t>
            </a:r>
          </a:p>
          <a:p>
            <a:endParaRPr lang="en-CA" sz="2800" dirty="0"/>
          </a:p>
          <a:p>
            <a:r>
              <a:rPr lang="en-CA" sz="2800" dirty="0"/>
              <a:t>Catch lights are small specular highlights in the iris (your subject’s eye). </a:t>
            </a:r>
          </a:p>
          <a:p>
            <a:endParaRPr lang="en-CA" sz="2800" dirty="0"/>
          </a:p>
          <a:p>
            <a:r>
              <a:rPr lang="en-CA" sz="2800" dirty="0"/>
              <a:t>They key light should create a catch light on your subject’s eyes.  This makes his/her eyes sparkle!  (It also makes your subject look alive.)</a:t>
            </a:r>
          </a:p>
          <a:p>
            <a:endParaRPr lang="en-CA" sz="2800" dirty="0"/>
          </a:p>
          <a:p>
            <a:r>
              <a:rPr lang="en-CA" sz="2800" dirty="0"/>
              <a:t>The shape of the catch light depends on the shape of the light source that is being reflected off the subject’s eye.</a:t>
            </a:r>
          </a:p>
          <a:p>
            <a:endParaRPr lang="en-CA" sz="2800" dirty="0"/>
          </a:p>
          <a:p>
            <a:r>
              <a:rPr lang="en-CA" sz="2800" dirty="0"/>
              <a:t> </a:t>
            </a:r>
          </a:p>
          <a:p>
            <a:endParaRPr lang="en-CA" sz="2800" dirty="0"/>
          </a:p>
          <a:p>
            <a:r>
              <a:rPr lang="en-CA" sz="2800" dirty="0"/>
              <a:t> </a:t>
            </a:r>
          </a:p>
        </p:txBody>
      </p:sp>
    </p:spTree>
    <p:extLst>
      <p:ext uri="{BB962C8B-B14F-4D97-AF65-F5344CB8AC3E}">
        <p14:creationId xmlns:p14="http://schemas.microsoft.com/office/powerpoint/2010/main" val="214187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220" y="1223493"/>
            <a:ext cx="9929611" cy="2062103"/>
          </a:xfrm>
          <a:prstGeom prst="rect">
            <a:avLst/>
          </a:prstGeom>
          <a:noFill/>
        </p:spPr>
        <p:txBody>
          <a:bodyPr wrap="square" rtlCol="0">
            <a:spAutoFit/>
          </a:bodyPr>
          <a:lstStyle/>
          <a:p>
            <a:endParaRPr lang="en-CA" sz="3200" dirty="0"/>
          </a:p>
          <a:p>
            <a:endParaRPr lang="en-CA" sz="3200" dirty="0"/>
          </a:p>
          <a:p>
            <a:endParaRPr lang="en-CA" sz="3200" dirty="0"/>
          </a:p>
          <a:p>
            <a:endParaRPr lang="en-CA" sz="3200" dirty="0"/>
          </a:p>
        </p:txBody>
      </p:sp>
      <p:pic>
        <p:nvPicPr>
          <p:cNvPr id="3" name="Picture 2"/>
          <p:cNvPicPr>
            <a:picLocks noChangeAspect="1"/>
          </p:cNvPicPr>
          <p:nvPr/>
        </p:nvPicPr>
        <p:blipFill>
          <a:blip r:embed="rId2"/>
          <a:stretch>
            <a:fillRect/>
          </a:stretch>
        </p:blipFill>
        <p:spPr>
          <a:xfrm>
            <a:off x="381000" y="571500"/>
            <a:ext cx="11430000" cy="5715000"/>
          </a:xfrm>
          <a:prstGeom prst="rect">
            <a:avLst/>
          </a:prstGeom>
        </p:spPr>
      </p:pic>
      <p:sp>
        <p:nvSpPr>
          <p:cNvPr id="4" name="TextBox 3"/>
          <p:cNvSpPr txBox="1"/>
          <p:nvPr/>
        </p:nvSpPr>
        <p:spPr>
          <a:xfrm>
            <a:off x="381000" y="6353718"/>
            <a:ext cx="11430000" cy="338554"/>
          </a:xfrm>
          <a:prstGeom prst="rect">
            <a:avLst/>
          </a:prstGeom>
          <a:noFill/>
        </p:spPr>
        <p:txBody>
          <a:bodyPr wrap="square" rtlCol="0">
            <a:spAutoFit/>
          </a:bodyPr>
          <a:lstStyle/>
          <a:p>
            <a:r>
              <a:rPr lang="en-CA" sz="1600" dirty="0"/>
              <a:t>http://thelightingacademy.com/blog/wp-content/uploads/2012/04/catch_light_comp.jpg</a:t>
            </a:r>
          </a:p>
        </p:txBody>
      </p:sp>
    </p:spTree>
    <p:extLst>
      <p:ext uri="{BB962C8B-B14F-4D97-AF65-F5344CB8AC3E}">
        <p14:creationId xmlns:p14="http://schemas.microsoft.com/office/powerpoint/2010/main" val="299814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3" y="669702"/>
            <a:ext cx="9929611" cy="3662541"/>
          </a:xfrm>
          <a:prstGeom prst="rect">
            <a:avLst/>
          </a:prstGeom>
          <a:noFill/>
        </p:spPr>
        <p:txBody>
          <a:bodyPr wrap="square" rtlCol="0">
            <a:spAutoFit/>
          </a:bodyPr>
          <a:lstStyle/>
          <a:p>
            <a:r>
              <a:rPr lang="en-CA" sz="3600" b="1" dirty="0">
                <a:solidFill>
                  <a:srgbClr val="00B0F0"/>
                </a:solidFill>
              </a:rPr>
              <a:t>BACKGROUND LIGHT</a:t>
            </a:r>
          </a:p>
          <a:p>
            <a:endParaRPr lang="en-CA" sz="2800" dirty="0"/>
          </a:p>
          <a:p>
            <a:r>
              <a:rPr lang="en-CA" sz="2800" dirty="0"/>
              <a:t>It lights background elements (such as a backdrop, scenery, etc.).</a:t>
            </a:r>
          </a:p>
          <a:p>
            <a:endParaRPr lang="en-CA" sz="2800" dirty="0"/>
          </a:p>
          <a:p>
            <a:r>
              <a:rPr lang="en-CA" sz="2800" dirty="0"/>
              <a:t> </a:t>
            </a:r>
          </a:p>
          <a:p>
            <a:endParaRPr lang="en-CA" sz="2800" dirty="0"/>
          </a:p>
          <a:p>
            <a:r>
              <a:rPr lang="en-CA" sz="2800" dirty="0"/>
              <a:t> </a:t>
            </a:r>
          </a:p>
        </p:txBody>
      </p:sp>
      <p:pic>
        <p:nvPicPr>
          <p:cNvPr id="2050" name="Picture 2" descr="http://www.sekonic.com/portals/0/articles/amherst_corrective_lighting_posing_and_retouching_image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122" y="2378156"/>
            <a:ext cx="5859172" cy="39081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121239" y="2378156"/>
            <a:ext cx="1712890" cy="75985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3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2" y="914400"/>
            <a:ext cx="10740981" cy="4524315"/>
          </a:xfrm>
          <a:prstGeom prst="rect">
            <a:avLst/>
          </a:prstGeom>
          <a:noFill/>
        </p:spPr>
        <p:txBody>
          <a:bodyPr wrap="square" rtlCol="0">
            <a:spAutoFit/>
          </a:bodyPr>
          <a:lstStyle/>
          <a:p>
            <a:r>
              <a:rPr lang="en-CA" sz="3600" b="1" dirty="0">
                <a:solidFill>
                  <a:srgbClr val="00B0F0"/>
                </a:solidFill>
              </a:rPr>
              <a:t>BACKLIGHTING</a:t>
            </a:r>
          </a:p>
          <a:p>
            <a:endParaRPr lang="en-CA" sz="2800" dirty="0"/>
          </a:p>
          <a:p>
            <a:r>
              <a:rPr lang="en-CA" sz="2800" dirty="0"/>
              <a:t>Backlighting is the process of lighting the subject from the back. In other words, the backlight and the camera face each other, with the subject in between. </a:t>
            </a:r>
          </a:p>
          <a:p>
            <a:endParaRPr lang="en-CA" sz="2800" dirty="0"/>
          </a:p>
          <a:p>
            <a:r>
              <a:rPr lang="en-CA" sz="2800" dirty="0"/>
              <a:t>This creates a glowing effect on the edges of the subject, while other areas are darker. </a:t>
            </a:r>
          </a:p>
          <a:p>
            <a:endParaRPr lang="en-CA" sz="2800" dirty="0"/>
          </a:p>
          <a:p>
            <a:r>
              <a:rPr lang="en-CA" sz="2800" dirty="0"/>
              <a:t>The backlight can be a natural or artificial source of light. </a:t>
            </a:r>
          </a:p>
        </p:txBody>
      </p:sp>
    </p:spTree>
    <p:extLst>
      <p:ext uri="{BB962C8B-B14F-4D97-AF65-F5344CB8AC3E}">
        <p14:creationId xmlns:p14="http://schemas.microsoft.com/office/powerpoint/2010/main" val="71656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ekonic.com/portals/0/articles/amherst_corrective_lighting_posing_and_retouching_image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57" y="1160153"/>
            <a:ext cx="6924559" cy="461880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635617" y="2253803"/>
            <a:ext cx="2910626" cy="19318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34862" y="927279"/>
            <a:ext cx="2354688" cy="77969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5910" y="450761"/>
            <a:ext cx="2155047" cy="369332"/>
          </a:xfrm>
          <a:prstGeom prst="rect">
            <a:avLst/>
          </a:prstGeom>
          <a:noFill/>
        </p:spPr>
        <p:txBody>
          <a:bodyPr wrap="square" rtlCol="0">
            <a:spAutoFit/>
          </a:bodyPr>
          <a:lstStyle/>
          <a:p>
            <a:r>
              <a:rPr lang="en-CA" dirty="0"/>
              <a:t>Background light</a:t>
            </a:r>
          </a:p>
        </p:txBody>
      </p:sp>
      <p:sp>
        <p:nvSpPr>
          <p:cNvPr id="9" name="TextBox 8"/>
          <p:cNvSpPr txBox="1"/>
          <p:nvPr/>
        </p:nvSpPr>
        <p:spPr>
          <a:xfrm>
            <a:off x="294077" y="1884471"/>
            <a:ext cx="2047741" cy="646331"/>
          </a:xfrm>
          <a:prstGeom prst="rect">
            <a:avLst/>
          </a:prstGeom>
          <a:noFill/>
        </p:spPr>
        <p:txBody>
          <a:bodyPr wrap="square" rtlCol="0">
            <a:spAutoFit/>
          </a:bodyPr>
          <a:lstStyle/>
          <a:p>
            <a:r>
              <a:rPr lang="en-CA" dirty="0"/>
              <a:t>Backlight /  </a:t>
            </a:r>
          </a:p>
          <a:p>
            <a:r>
              <a:rPr lang="en-CA" dirty="0"/>
              <a:t>hair light</a:t>
            </a:r>
          </a:p>
        </p:txBody>
      </p:sp>
    </p:spTree>
    <p:extLst>
      <p:ext uri="{BB962C8B-B14F-4D97-AF65-F5344CB8AC3E}">
        <p14:creationId xmlns:p14="http://schemas.microsoft.com/office/powerpoint/2010/main" val="344942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247" y="901521"/>
            <a:ext cx="10740981" cy="5262979"/>
          </a:xfrm>
          <a:prstGeom prst="rect">
            <a:avLst/>
          </a:prstGeom>
          <a:noFill/>
        </p:spPr>
        <p:txBody>
          <a:bodyPr wrap="square" rtlCol="0">
            <a:spAutoFit/>
          </a:bodyPr>
          <a:lstStyle/>
          <a:p>
            <a:r>
              <a:rPr lang="en-CA" sz="2800" dirty="0"/>
              <a:t>The back light is sometimes called </a:t>
            </a:r>
            <a:r>
              <a:rPr lang="en-CA" sz="2800" b="1" dirty="0"/>
              <a:t>hair</a:t>
            </a:r>
            <a:r>
              <a:rPr lang="en-CA" sz="2800" dirty="0"/>
              <a:t> or </a:t>
            </a:r>
            <a:r>
              <a:rPr lang="en-CA" sz="2800" b="1" dirty="0"/>
              <a:t>shoulder light</a:t>
            </a:r>
            <a:r>
              <a:rPr lang="en-CA" sz="2800" dirty="0"/>
              <a:t>, because when lighting human subject, it makes the edges the subject's hair glow if the hair is fuzzy. </a:t>
            </a:r>
          </a:p>
          <a:p>
            <a:endParaRPr lang="en-CA" sz="2800" dirty="0"/>
          </a:p>
          <a:p>
            <a:r>
              <a:rPr lang="en-CA" sz="2800" dirty="0"/>
              <a:t>This can create an angelic halo-type effect around the head.  Sometimes this effect it used to show that the subject is </a:t>
            </a:r>
            <a:r>
              <a:rPr lang="en-CA" sz="2800" i="1" dirty="0"/>
              <a:t> good </a:t>
            </a:r>
            <a:r>
              <a:rPr lang="en-CA" sz="2800" dirty="0"/>
              <a:t>or</a:t>
            </a:r>
            <a:r>
              <a:rPr lang="en-CA" sz="2800" i="1" dirty="0"/>
              <a:t> pure.</a:t>
            </a:r>
            <a:endParaRPr lang="en-CA" sz="2800" dirty="0"/>
          </a:p>
          <a:p>
            <a:endParaRPr lang="en-CA" sz="2800" dirty="0"/>
          </a:p>
          <a:p>
            <a:r>
              <a:rPr lang="en-CA" sz="2800" dirty="0"/>
              <a:t>Backlighting helps separate subject and background. </a:t>
            </a:r>
          </a:p>
          <a:p>
            <a:endParaRPr lang="en-CA" sz="2800" i="1" dirty="0"/>
          </a:p>
          <a:p>
            <a:r>
              <a:rPr lang="en-CA" sz="2800" dirty="0"/>
              <a:t>It also helps to emphasize depth.</a:t>
            </a:r>
          </a:p>
          <a:p>
            <a:endParaRPr lang="en-CA" sz="2800" dirty="0"/>
          </a:p>
        </p:txBody>
      </p:sp>
    </p:spTree>
    <p:extLst>
      <p:ext uri="{BB962C8B-B14F-4D97-AF65-F5344CB8AC3E}">
        <p14:creationId xmlns:p14="http://schemas.microsoft.com/office/powerpoint/2010/main" val="194290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247" y="901521"/>
            <a:ext cx="10740981" cy="954107"/>
          </a:xfrm>
          <a:prstGeom prst="rect">
            <a:avLst/>
          </a:prstGeom>
          <a:noFill/>
        </p:spPr>
        <p:txBody>
          <a:bodyPr wrap="square" rtlCol="0">
            <a:spAutoFit/>
          </a:bodyPr>
          <a:lstStyle/>
          <a:p>
            <a:r>
              <a:rPr lang="en-CA" sz="2800" dirty="0"/>
              <a:t>The sun is a great backlight  When it is brighter than the key light, it will create a silhouette.</a:t>
            </a:r>
          </a:p>
        </p:txBody>
      </p:sp>
      <p:pic>
        <p:nvPicPr>
          <p:cNvPr id="3" name="Picture 2"/>
          <p:cNvPicPr>
            <a:picLocks noChangeAspect="1"/>
          </p:cNvPicPr>
          <p:nvPr/>
        </p:nvPicPr>
        <p:blipFill>
          <a:blip r:embed="rId2"/>
          <a:stretch>
            <a:fillRect/>
          </a:stretch>
        </p:blipFill>
        <p:spPr>
          <a:xfrm>
            <a:off x="927279" y="1970468"/>
            <a:ext cx="3981114" cy="3981114"/>
          </a:xfrm>
          <a:prstGeom prst="rect">
            <a:avLst/>
          </a:prstGeom>
        </p:spPr>
      </p:pic>
      <p:pic>
        <p:nvPicPr>
          <p:cNvPr id="5" name="Picture 4"/>
          <p:cNvPicPr>
            <a:picLocks noChangeAspect="1"/>
          </p:cNvPicPr>
          <p:nvPr/>
        </p:nvPicPr>
        <p:blipFill>
          <a:blip r:embed="rId3"/>
          <a:stretch>
            <a:fillRect/>
          </a:stretch>
        </p:blipFill>
        <p:spPr>
          <a:xfrm>
            <a:off x="5041273" y="1970468"/>
            <a:ext cx="3219718" cy="2240924"/>
          </a:xfrm>
          <a:prstGeom prst="rect">
            <a:avLst/>
          </a:prstGeom>
        </p:spPr>
      </p:pic>
      <p:pic>
        <p:nvPicPr>
          <p:cNvPr id="7" name="Picture 6"/>
          <p:cNvPicPr>
            <a:picLocks noChangeAspect="1"/>
          </p:cNvPicPr>
          <p:nvPr/>
        </p:nvPicPr>
        <p:blipFill>
          <a:blip r:embed="rId4"/>
          <a:stretch>
            <a:fillRect/>
          </a:stretch>
        </p:blipFill>
        <p:spPr>
          <a:xfrm>
            <a:off x="8390909" y="1970468"/>
            <a:ext cx="3552176" cy="2240924"/>
          </a:xfrm>
          <a:prstGeom prst="rect">
            <a:avLst/>
          </a:prstGeom>
        </p:spPr>
      </p:pic>
    </p:spTree>
    <p:extLst>
      <p:ext uri="{BB962C8B-B14F-4D97-AF65-F5344CB8AC3E}">
        <p14:creationId xmlns:p14="http://schemas.microsoft.com/office/powerpoint/2010/main" val="142483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355" y="2338845"/>
            <a:ext cx="9929611" cy="1938992"/>
          </a:xfrm>
          <a:prstGeom prst="rect">
            <a:avLst/>
          </a:prstGeom>
          <a:noFill/>
        </p:spPr>
        <p:txBody>
          <a:bodyPr wrap="square" rtlCol="0">
            <a:spAutoFit/>
          </a:bodyPr>
          <a:lstStyle/>
          <a:p>
            <a:r>
              <a:rPr lang="en-CA" sz="3600" dirty="0">
                <a:solidFill>
                  <a:srgbClr val="00B0F0"/>
                </a:solidFill>
              </a:rPr>
              <a:t>Remember:</a:t>
            </a:r>
          </a:p>
          <a:p>
            <a:endParaRPr lang="en-CA" sz="2800" dirty="0"/>
          </a:p>
          <a:p>
            <a:r>
              <a:rPr lang="en-CA" sz="2800" dirty="0"/>
              <a:t>All lights, no matter where they are or how big, create shadows.</a:t>
            </a:r>
          </a:p>
        </p:txBody>
      </p:sp>
    </p:spTree>
    <p:extLst>
      <p:ext uri="{BB962C8B-B14F-4D97-AF65-F5344CB8AC3E}">
        <p14:creationId xmlns:p14="http://schemas.microsoft.com/office/powerpoint/2010/main" val="360167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LIGHTING TECHNIQUES</a:t>
            </a:r>
          </a:p>
        </p:txBody>
      </p:sp>
      <p:sp>
        <p:nvSpPr>
          <p:cNvPr id="3" name="Content Placeholder 2"/>
          <p:cNvSpPr>
            <a:spLocks noGrp="1"/>
          </p:cNvSpPr>
          <p:nvPr>
            <p:ph idx="1"/>
          </p:nvPr>
        </p:nvSpPr>
        <p:spPr/>
        <p:txBody>
          <a:bodyPr/>
          <a:lstStyle/>
          <a:p>
            <a:r>
              <a:rPr lang="en-CA" dirty="0"/>
              <a:t>Split</a:t>
            </a:r>
          </a:p>
          <a:p>
            <a:r>
              <a:rPr lang="en-CA" dirty="0"/>
              <a:t>Rembrandt</a:t>
            </a:r>
          </a:p>
          <a:p>
            <a:r>
              <a:rPr lang="en-CA" dirty="0"/>
              <a:t>Butterfly</a:t>
            </a:r>
          </a:p>
          <a:p>
            <a:endParaRPr lang="en-CA" dirty="0"/>
          </a:p>
          <a:p>
            <a:endParaRPr lang="en-CA" dirty="0"/>
          </a:p>
        </p:txBody>
      </p:sp>
    </p:spTree>
    <p:extLst>
      <p:ext uri="{BB962C8B-B14F-4D97-AF65-F5344CB8AC3E}">
        <p14:creationId xmlns:p14="http://schemas.microsoft.com/office/powerpoint/2010/main" val="279494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2356835"/>
            <a:ext cx="10985679" cy="1569660"/>
          </a:xfrm>
          <a:prstGeom prst="rect">
            <a:avLst/>
          </a:prstGeom>
        </p:spPr>
        <p:txBody>
          <a:bodyPr wrap="square">
            <a:spAutoFit/>
          </a:bodyPr>
          <a:lstStyle/>
          <a:p>
            <a:r>
              <a:rPr lang="en-CA" sz="3200" dirty="0">
                <a:solidFill>
                  <a:srgbClr val="00B0F0"/>
                </a:solidFill>
              </a:rPr>
              <a:t>Watch video </a:t>
            </a:r>
            <a:r>
              <a:rPr lang="en-US" sz="3200" dirty="0">
                <a:solidFill>
                  <a:srgbClr val="00B0F0"/>
                </a:solidFill>
              </a:rPr>
              <a:t>(8:09):</a:t>
            </a:r>
          </a:p>
          <a:p>
            <a:endParaRPr lang="en-CA" sz="3200" dirty="0">
              <a:solidFill>
                <a:srgbClr val="00B0F0"/>
              </a:solidFill>
            </a:endParaRPr>
          </a:p>
          <a:p>
            <a:r>
              <a:rPr lang="en-US" sz="3200" u="sng" dirty="0">
                <a:hlinkClick r:id="rId2"/>
              </a:rPr>
              <a:t>https://www.youtube.com/watch?v=D_O6pbT7Ovw</a:t>
            </a:r>
            <a:endParaRPr lang="en-US" sz="3200" u="sng" dirty="0"/>
          </a:p>
        </p:txBody>
      </p:sp>
    </p:spTree>
    <p:extLst>
      <p:ext uri="{BB962C8B-B14F-4D97-AF65-F5344CB8AC3E}">
        <p14:creationId xmlns:p14="http://schemas.microsoft.com/office/powerpoint/2010/main" val="204806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704" y="412124"/>
            <a:ext cx="9929611" cy="5816977"/>
          </a:xfrm>
          <a:prstGeom prst="rect">
            <a:avLst/>
          </a:prstGeom>
          <a:noFill/>
        </p:spPr>
        <p:txBody>
          <a:bodyPr wrap="square" rtlCol="0">
            <a:spAutoFit/>
          </a:bodyPr>
          <a:lstStyle/>
          <a:p>
            <a:r>
              <a:rPr lang="en-CA" sz="3600" b="1" dirty="0">
                <a:solidFill>
                  <a:srgbClr val="00B0F0"/>
                </a:solidFill>
              </a:rPr>
              <a:t>SPLIT LIGHTING</a:t>
            </a:r>
          </a:p>
          <a:p>
            <a:endParaRPr lang="en-CA" sz="2800" dirty="0"/>
          </a:p>
          <a:p>
            <a:r>
              <a:rPr lang="en-CA" sz="2800" dirty="0"/>
              <a:t>Splits the face exactly into equal halves with one side being in the light, and the other in shadow. </a:t>
            </a:r>
          </a:p>
          <a:p>
            <a:endParaRPr lang="en-CA" sz="2800" dirty="0"/>
          </a:p>
          <a:p>
            <a:r>
              <a:rPr lang="en-CA" sz="2800" dirty="0"/>
              <a:t>It is often used to create dramatic images for things such as a portrait of a musician or an artist. </a:t>
            </a:r>
          </a:p>
          <a:p>
            <a:endParaRPr lang="en-CA" sz="2800" dirty="0"/>
          </a:p>
          <a:p>
            <a:r>
              <a:rPr lang="en-CA" sz="2800" dirty="0"/>
              <a:t>To achieve split lighting simply put the light source 90 degrees to the left or right of the subject.</a:t>
            </a:r>
          </a:p>
          <a:p>
            <a:endParaRPr lang="en-CA" sz="2800" dirty="0"/>
          </a:p>
          <a:p>
            <a:r>
              <a:rPr lang="en-CA" sz="2800" dirty="0"/>
              <a:t>Watch how the light falls on them and adjust accordingly. </a:t>
            </a:r>
          </a:p>
        </p:txBody>
      </p:sp>
    </p:spTree>
    <p:extLst>
      <p:ext uri="{BB962C8B-B14F-4D97-AF65-F5344CB8AC3E}">
        <p14:creationId xmlns:p14="http://schemas.microsoft.com/office/powerpoint/2010/main" val="297096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flipV="1">
            <a:off x="6908799" y="2895599"/>
            <a:ext cx="261258" cy="3918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6183086" y="1857829"/>
            <a:ext cx="1712685" cy="1204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6691084" y="2895599"/>
            <a:ext cx="217715" cy="1306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Oval 4"/>
          <p:cNvSpPr/>
          <p:nvPr/>
        </p:nvSpPr>
        <p:spPr>
          <a:xfrm>
            <a:off x="7162798" y="2895599"/>
            <a:ext cx="217715" cy="1306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6328227" y="5210629"/>
            <a:ext cx="1422402" cy="6966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6587670" y="4949372"/>
            <a:ext cx="642257" cy="3011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Oval 7"/>
          <p:cNvSpPr/>
          <p:nvPr/>
        </p:nvSpPr>
        <p:spPr>
          <a:xfrm>
            <a:off x="10101943" y="2460171"/>
            <a:ext cx="899886" cy="827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516913" y="1542535"/>
            <a:ext cx="1727200" cy="369332"/>
          </a:xfrm>
          <a:prstGeom prst="rect">
            <a:avLst/>
          </a:prstGeom>
          <a:noFill/>
        </p:spPr>
        <p:txBody>
          <a:bodyPr wrap="square" rtlCol="0">
            <a:spAutoFit/>
          </a:bodyPr>
          <a:lstStyle/>
          <a:p>
            <a:r>
              <a:rPr lang="en-CA" dirty="0"/>
              <a:t>subject</a:t>
            </a:r>
          </a:p>
        </p:txBody>
      </p:sp>
      <p:sp>
        <p:nvSpPr>
          <p:cNvPr id="10" name="TextBox 9"/>
          <p:cNvSpPr txBox="1"/>
          <p:nvPr/>
        </p:nvSpPr>
        <p:spPr>
          <a:xfrm>
            <a:off x="6473369" y="5370285"/>
            <a:ext cx="1422402" cy="377371"/>
          </a:xfrm>
          <a:prstGeom prst="rect">
            <a:avLst/>
          </a:prstGeom>
          <a:noFill/>
        </p:spPr>
        <p:txBody>
          <a:bodyPr wrap="square" rtlCol="0">
            <a:spAutoFit/>
          </a:bodyPr>
          <a:lstStyle/>
          <a:p>
            <a:r>
              <a:rPr lang="en-CA" dirty="0"/>
              <a:t>camera</a:t>
            </a:r>
          </a:p>
        </p:txBody>
      </p:sp>
      <p:sp>
        <p:nvSpPr>
          <p:cNvPr id="11" name="TextBox 10"/>
          <p:cNvSpPr txBox="1"/>
          <p:nvPr/>
        </p:nvSpPr>
        <p:spPr>
          <a:xfrm>
            <a:off x="9840685" y="2141637"/>
            <a:ext cx="1814286" cy="369332"/>
          </a:xfrm>
          <a:prstGeom prst="rect">
            <a:avLst/>
          </a:prstGeom>
          <a:noFill/>
        </p:spPr>
        <p:txBody>
          <a:bodyPr wrap="square" rtlCol="0">
            <a:spAutoFit/>
          </a:bodyPr>
          <a:lstStyle/>
          <a:p>
            <a:r>
              <a:rPr lang="en-CA" dirty="0"/>
              <a:t>Light source</a:t>
            </a:r>
          </a:p>
        </p:txBody>
      </p:sp>
      <p:cxnSp>
        <p:nvCxnSpPr>
          <p:cNvPr id="13" name="Straight Arrow Connector 12"/>
          <p:cNvCxnSpPr/>
          <p:nvPr/>
        </p:nvCxnSpPr>
        <p:spPr>
          <a:xfrm flipH="1">
            <a:off x="8069943" y="2873827"/>
            <a:ext cx="1770742" cy="0"/>
          </a:xfrm>
          <a:prstGeom prst="straightConnector1">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39428" y="812800"/>
            <a:ext cx="0" cy="3570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99085" y="3287484"/>
            <a:ext cx="2090056" cy="646331"/>
          </a:xfrm>
          <a:prstGeom prst="rect">
            <a:avLst/>
          </a:prstGeom>
          <a:noFill/>
        </p:spPr>
        <p:txBody>
          <a:bodyPr wrap="square" rtlCol="0">
            <a:spAutoFit/>
          </a:bodyPr>
          <a:lstStyle/>
          <a:p>
            <a:r>
              <a:rPr lang="en-CA" dirty="0"/>
              <a:t>This side is illuminated</a:t>
            </a:r>
          </a:p>
        </p:txBody>
      </p:sp>
      <p:sp>
        <p:nvSpPr>
          <p:cNvPr id="17" name="TextBox 16"/>
          <p:cNvSpPr txBox="1"/>
          <p:nvPr/>
        </p:nvSpPr>
        <p:spPr>
          <a:xfrm>
            <a:off x="4689930" y="3269119"/>
            <a:ext cx="2189841" cy="646331"/>
          </a:xfrm>
          <a:prstGeom prst="rect">
            <a:avLst/>
          </a:prstGeom>
          <a:noFill/>
        </p:spPr>
        <p:txBody>
          <a:bodyPr wrap="square" rtlCol="0">
            <a:spAutoFit/>
          </a:bodyPr>
          <a:lstStyle/>
          <a:p>
            <a:pPr algn="r"/>
            <a:r>
              <a:rPr lang="en-CA" dirty="0"/>
              <a:t>This side is in shadows</a:t>
            </a:r>
          </a:p>
        </p:txBody>
      </p:sp>
      <p:pic>
        <p:nvPicPr>
          <p:cNvPr id="6146" name="Picture 2" descr="http://media-cache-ec0.pinimg.com/236x/5e/e6/5b/5ee65b714615d726354e7bab55d06d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46" y="1286327"/>
            <a:ext cx="3479797" cy="34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7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285" r="9905"/>
          <a:stretch/>
        </p:blipFill>
        <p:spPr>
          <a:xfrm>
            <a:off x="1149531" y="1188719"/>
            <a:ext cx="5003074" cy="4219303"/>
          </a:xfrm>
          <a:prstGeom prst="rect">
            <a:avLst/>
          </a:prstGeom>
        </p:spPr>
      </p:pic>
      <p:pic>
        <p:nvPicPr>
          <p:cNvPr id="6" name="Picture 5"/>
          <p:cNvPicPr>
            <a:picLocks noChangeAspect="1"/>
          </p:cNvPicPr>
          <p:nvPr/>
        </p:nvPicPr>
        <p:blipFill>
          <a:blip r:embed="rId3"/>
          <a:stretch>
            <a:fillRect/>
          </a:stretch>
        </p:blipFill>
        <p:spPr>
          <a:xfrm>
            <a:off x="6631817" y="1188719"/>
            <a:ext cx="4249543" cy="4249543"/>
          </a:xfrm>
          <a:prstGeom prst="rect">
            <a:avLst/>
          </a:prstGeom>
        </p:spPr>
      </p:pic>
    </p:spTree>
    <p:extLst>
      <p:ext uri="{BB962C8B-B14F-4D97-AF65-F5344CB8AC3E}">
        <p14:creationId xmlns:p14="http://schemas.microsoft.com/office/powerpoint/2010/main" val="49027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704" y="412124"/>
            <a:ext cx="9929611" cy="6247864"/>
          </a:xfrm>
          <a:prstGeom prst="rect">
            <a:avLst/>
          </a:prstGeom>
          <a:noFill/>
        </p:spPr>
        <p:txBody>
          <a:bodyPr wrap="square" rtlCol="0">
            <a:spAutoFit/>
          </a:bodyPr>
          <a:lstStyle/>
          <a:p>
            <a:r>
              <a:rPr lang="en-CA" sz="3600" b="1" dirty="0">
                <a:solidFill>
                  <a:srgbClr val="00B0F0"/>
                </a:solidFill>
              </a:rPr>
              <a:t>REMBRANDT LIGHTING</a:t>
            </a:r>
          </a:p>
          <a:p>
            <a:endParaRPr lang="en-CA" sz="2800" dirty="0"/>
          </a:p>
          <a:p>
            <a:r>
              <a:rPr lang="en-CA" sz="2800" dirty="0"/>
              <a:t>Can be achieved using one light and a reflector, or two lights.</a:t>
            </a:r>
          </a:p>
          <a:p>
            <a:endParaRPr lang="en-CA" sz="2800" dirty="0"/>
          </a:p>
          <a:p>
            <a:r>
              <a:rPr lang="en-CA" sz="2800" dirty="0"/>
              <a:t>Capable of producing images which appear both natural and compelling with a minimum of equipment. </a:t>
            </a:r>
          </a:p>
          <a:p>
            <a:endParaRPr lang="en-CA" sz="2800" dirty="0"/>
          </a:p>
          <a:p>
            <a:r>
              <a:rPr lang="en-CA" sz="2800" dirty="0"/>
              <a:t>Is characterized by an </a:t>
            </a:r>
            <a:r>
              <a:rPr lang="en-CA" sz="2800" u="sng" dirty="0"/>
              <a:t>illuminated triangle under the eye</a:t>
            </a:r>
            <a:r>
              <a:rPr lang="en-CA" sz="2800" dirty="0"/>
              <a:t> of the subject on the less illuminated side of the face. </a:t>
            </a:r>
          </a:p>
          <a:p>
            <a:endParaRPr lang="en-CA" sz="2800" dirty="0"/>
          </a:p>
          <a:p>
            <a:r>
              <a:rPr lang="en-CA" sz="2800" dirty="0">
                <a:solidFill>
                  <a:srgbClr val="00B0F0"/>
                </a:solidFill>
              </a:rPr>
              <a:t>It is named for the Dutch painter Rembrandt, who often used this type of lighting.</a:t>
            </a:r>
          </a:p>
        </p:txBody>
      </p:sp>
    </p:spTree>
    <p:extLst>
      <p:ext uri="{BB962C8B-B14F-4D97-AF65-F5344CB8AC3E}">
        <p14:creationId xmlns:p14="http://schemas.microsoft.com/office/powerpoint/2010/main" val="59432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7275" y="1282981"/>
            <a:ext cx="9929611" cy="4832092"/>
          </a:xfrm>
          <a:prstGeom prst="rect">
            <a:avLst/>
          </a:prstGeom>
          <a:noFill/>
        </p:spPr>
        <p:txBody>
          <a:bodyPr wrap="square" rtlCol="0">
            <a:spAutoFit/>
          </a:bodyPr>
          <a:lstStyle/>
          <a:p>
            <a:r>
              <a:rPr lang="en-CA" sz="2800" dirty="0"/>
              <a:t>The key light is placed high and to one side at the front, and the fill light or a reflector is placed half-height and on the other side at the front.  </a:t>
            </a:r>
          </a:p>
          <a:p>
            <a:endParaRPr lang="en-CA" sz="2800" dirty="0"/>
          </a:p>
          <a:p>
            <a:r>
              <a:rPr lang="en-CA" sz="2800" dirty="0"/>
              <a:t>The key in Rembrandt lighting is creating the triangle or diamond shape of light underneath the eye. </a:t>
            </a:r>
          </a:p>
          <a:p>
            <a:endParaRPr lang="en-CA" sz="2800" dirty="0"/>
          </a:p>
          <a:p>
            <a:endParaRPr lang="en-CA" sz="2800" dirty="0"/>
          </a:p>
          <a:p>
            <a:r>
              <a:rPr lang="en-CA" sz="2800" dirty="0"/>
              <a:t> </a:t>
            </a:r>
          </a:p>
          <a:p>
            <a:endParaRPr lang="en-CA" sz="2800" dirty="0"/>
          </a:p>
          <a:p>
            <a:r>
              <a:rPr lang="en-CA" sz="2800" dirty="0"/>
              <a:t> </a:t>
            </a:r>
          </a:p>
        </p:txBody>
      </p:sp>
    </p:spTree>
    <p:extLst>
      <p:ext uri="{BB962C8B-B14F-4D97-AF65-F5344CB8AC3E}">
        <p14:creationId xmlns:p14="http://schemas.microsoft.com/office/powerpoint/2010/main" val="146932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1.staticflickr.com/3/2036/5720374357_ff60bd05b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229" y="790337"/>
            <a:ext cx="2926853" cy="439028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4891314" y="3082068"/>
            <a:ext cx="2456186" cy="53198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36874" y="2282832"/>
            <a:ext cx="2910626" cy="19318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490926" y="2476015"/>
            <a:ext cx="1869071" cy="6756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64800" y="2162629"/>
            <a:ext cx="1465943" cy="369332"/>
          </a:xfrm>
          <a:prstGeom prst="rect">
            <a:avLst/>
          </a:prstGeom>
          <a:noFill/>
        </p:spPr>
        <p:txBody>
          <a:bodyPr wrap="square" rtlCol="0">
            <a:spAutoFit/>
          </a:bodyPr>
          <a:lstStyle/>
          <a:p>
            <a:r>
              <a:rPr lang="en-CA" dirty="0"/>
              <a:t>Key light</a:t>
            </a:r>
          </a:p>
        </p:txBody>
      </p:sp>
      <p:sp>
        <p:nvSpPr>
          <p:cNvPr id="25" name="TextBox 24"/>
          <p:cNvSpPr txBox="1"/>
          <p:nvPr/>
        </p:nvSpPr>
        <p:spPr>
          <a:xfrm>
            <a:off x="3657600" y="3614057"/>
            <a:ext cx="1378857" cy="369332"/>
          </a:xfrm>
          <a:prstGeom prst="rect">
            <a:avLst/>
          </a:prstGeom>
          <a:noFill/>
        </p:spPr>
        <p:txBody>
          <a:bodyPr wrap="square" rtlCol="0">
            <a:spAutoFit/>
          </a:bodyPr>
          <a:lstStyle/>
          <a:p>
            <a:r>
              <a:rPr lang="en-CA" dirty="0"/>
              <a:t>Fill light</a:t>
            </a:r>
          </a:p>
        </p:txBody>
      </p:sp>
      <p:sp>
        <p:nvSpPr>
          <p:cNvPr id="26" name="TextBox 25"/>
          <p:cNvSpPr txBox="1"/>
          <p:nvPr/>
        </p:nvSpPr>
        <p:spPr>
          <a:xfrm>
            <a:off x="2888343" y="1814286"/>
            <a:ext cx="1458685" cy="923330"/>
          </a:xfrm>
          <a:prstGeom prst="rect">
            <a:avLst/>
          </a:prstGeom>
          <a:noFill/>
        </p:spPr>
        <p:txBody>
          <a:bodyPr wrap="square" rtlCol="0">
            <a:spAutoFit/>
          </a:bodyPr>
          <a:lstStyle/>
          <a:p>
            <a:r>
              <a:rPr lang="en-CA" dirty="0"/>
              <a:t>Triangle of light under the eye</a:t>
            </a:r>
          </a:p>
        </p:txBody>
      </p:sp>
    </p:spTree>
    <p:extLst>
      <p:ext uri="{BB962C8B-B14F-4D97-AF65-F5344CB8AC3E}">
        <p14:creationId xmlns:p14="http://schemas.microsoft.com/office/powerpoint/2010/main" val="165359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540" y="2293258"/>
            <a:ext cx="4759075" cy="3170238"/>
          </a:xfrm>
          <a:prstGeom prst="rect">
            <a:avLst/>
          </a:prstGeom>
        </p:spPr>
      </p:pic>
      <p:pic>
        <p:nvPicPr>
          <p:cNvPr id="4" name="Picture 3"/>
          <p:cNvPicPr>
            <a:picLocks noChangeAspect="1"/>
          </p:cNvPicPr>
          <p:nvPr/>
        </p:nvPicPr>
        <p:blipFill>
          <a:blip r:embed="rId3"/>
          <a:stretch>
            <a:fillRect/>
          </a:stretch>
        </p:blipFill>
        <p:spPr>
          <a:xfrm>
            <a:off x="5453513" y="2293258"/>
            <a:ext cx="2122942" cy="3187601"/>
          </a:xfrm>
          <a:prstGeom prst="rect">
            <a:avLst/>
          </a:prstGeom>
        </p:spPr>
      </p:pic>
      <p:pic>
        <p:nvPicPr>
          <p:cNvPr id="6" name="Picture 5"/>
          <p:cNvPicPr>
            <a:picLocks noChangeAspect="1"/>
          </p:cNvPicPr>
          <p:nvPr/>
        </p:nvPicPr>
        <p:blipFill>
          <a:blip r:embed="rId4"/>
          <a:stretch>
            <a:fillRect/>
          </a:stretch>
        </p:blipFill>
        <p:spPr>
          <a:xfrm>
            <a:off x="7719353" y="316828"/>
            <a:ext cx="3536496" cy="5146668"/>
          </a:xfrm>
          <a:prstGeom prst="rect">
            <a:avLst/>
          </a:prstGeom>
        </p:spPr>
      </p:pic>
    </p:spTree>
    <p:extLst>
      <p:ext uri="{BB962C8B-B14F-4D97-AF65-F5344CB8AC3E}">
        <p14:creationId xmlns:p14="http://schemas.microsoft.com/office/powerpoint/2010/main" val="29527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989" y="426639"/>
            <a:ext cx="9929611" cy="5940088"/>
          </a:xfrm>
          <a:prstGeom prst="rect">
            <a:avLst/>
          </a:prstGeom>
          <a:noFill/>
        </p:spPr>
        <p:txBody>
          <a:bodyPr wrap="square" rtlCol="0">
            <a:spAutoFit/>
          </a:bodyPr>
          <a:lstStyle/>
          <a:p>
            <a:r>
              <a:rPr lang="en-CA" sz="3600" b="1" dirty="0">
                <a:solidFill>
                  <a:srgbClr val="00B0F0"/>
                </a:solidFill>
              </a:rPr>
              <a:t>BUTTERFLY LIGHTING</a:t>
            </a:r>
          </a:p>
          <a:p>
            <a:endParaRPr lang="en-CA" sz="3600" b="1" dirty="0">
              <a:solidFill>
                <a:srgbClr val="00B0F0"/>
              </a:solidFill>
            </a:endParaRPr>
          </a:p>
          <a:p>
            <a:r>
              <a:rPr lang="en-CA" sz="2800" dirty="0"/>
              <a:t>Named for the butterfly shaped shadow that is created under the nose by placing the main light source above and directly behind the camera. </a:t>
            </a:r>
          </a:p>
          <a:p>
            <a:endParaRPr lang="en-CA" sz="2800" dirty="0"/>
          </a:p>
          <a:p>
            <a:r>
              <a:rPr lang="en-CA" sz="2800" dirty="0"/>
              <a:t>The photographer is basically shooting underneath the light source. </a:t>
            </a:r>
          </a:p>
          <a:p>
            <a:endParaRPr lang="en-CA" sz="2800" dirty="0"/>
          </a:p>
          <a:p>
            <a:r>
              <a:rPr lang="en-CA" sz="2800" dirty="0"/>
              <a:t>It is most often used for glamour style shots and to create shadows under the cheeks and chin. It is also flattering for older subjects as it emphasizes wrinkles less than side lighting.</a:t>
            </a:r>
          </a:p>
        </p:txBody>
      </p:sp>
    </p:spTree>
    <p:extLst>
      <p:ext uri="{BB962C8B-B14F-4D97-AF65-F5344CB8AC3E}">
        <p14:creationId xmlns:p14="http://schemas.microsoft.com/office/powerpoint/2010/main" val="2065359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383" y="841829"/>
            <a:ext cx="3446900" cy="4310742"/>
          </a:xfrm>
          <a:prstGeom prst="rect">
            <a:avLst/>
          </a:prstGeom>
        </p:spPr>
      </p:pic>
      <p:pic>
        <p:nvPicPr>
          <p:cNvPr id="4" name="Picture 3"/>
          <p:cNvPicPr>
            <a:picLocks noChangeAspect="1"/>
          </p:cNvPicPr>
          <p:nvPr/>
        </p:nvPicPr>
        <p:blipFill>
          <a:blip r:embed="rId3"/>
          <a:stretch>
            <a:fillRect/>
          </a:stretch>
        </p:blipFill>
        <p:spPr>
          <a:xfrm>
            <a:off x="3816350" y="1776790"/>
            <a:ext cx="5063671" cy="3375781"/>
          </a:xfrm>
          <a:prstGeom prst="rect">
            <a:avLst/>
          </a:prstGeom>
        </p:spPr>
      </p:pic>
      <p:pic>
        <p:nvPicPr>
          <p:cNvPr id="8194" name="Picture 2" descr="http://howitookit.hanseldobbs.net/wp-content/uploads/2009/07/20090803-IMG_9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840" y="841830"/>
            <a:ext cx="2870955" cy="431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6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your Handbook…</a:t>
            </a:r>
          </a:p>
        </p:txBody>
      </p:sp>
      <p:sp>
        <p:nvSpPr>
          <p:cNvPr id="3" name="Content Placeholder 2"/>
          <p:cNvSpPr>
            <a:spLocks noGrp="1"/>
          </p:cNvSpPr>
          <p:nvPr>
            <p:ph idx="1"/>
          </p:nvPr>
        </p:nvSpPr>
        <p:spPr>
          <a:xfrm>
            <a:off x="655453" y="2255573"/>
            <a:ext cx="10554574" cy="3636511"/>
          </a:xfrm>
        </p:spPr>
        <p:txBody>
          <a:bodyPr>
            <a:normAutofit/>
          </a:bodyPr>
          <a:lstStyle/>
          <a:p>
            <a:pPr marL="0" indent="0">
              <a:buNone/>
            </a:pPr>
            <a:endParaRPr lang="en-CA" sz="2800" dirty="0">
              <a:solidFill>
                <a:srgbClr val="00B0F0"/>
              </a:solidFill>
            </a:endParaRPr>
          </a:p>
          <a:p>
            <a:pPr marL="0" indent="0">
              <a:buNone/>
            </a:pPr>
            <a:endParaRPr lang="en-CA" sz="2800" dirty="0">
              <a:solidFill>
                <a:srgbClr val="00B0F0"/>
              </a:solidFill>
            </a:endParaRPr>
          </a:p>
          <a:p>
            <a:pPr marL="0" indent="0">
              <a:buNone/>
            </a:pPr>
            <a:endParaRPr lang="en-CA" sz="2800" dirty="0"/>
          </a:p>
          <a:p>
            <a:pPr lvl="1"/>
            <a:endParaRPr lang="en-CA" sz="2400" dirty="0"/>
          </a:p>
        </p:txBody>
      </p:sp>
      <p:sp>
        <p:nvSpPr>
          <p:cNvPr id="4" name="TextBox 3"/>
          <p:cNvSpPr txBox="1"/>
          <p:nvPr/>
        </p:nvSpPr>
        <p:spPr>
          <a:xfrm>
            <a:off x="2971265" y="1994294"/>
            <a:ext cx="11346288" cy="5232202"/>
          </a:xfrm>
          <a:prstGeom prst="rect">
            <a:avLst/>
          </a:prstGeom>
          <a:noFill/>
        </p:spPr>
        <p:txBody>
          <a:bodyPr wrap="square" rtlCol="0">
            <a:spAutoFit/>
          </a:bodyPr>
          <a:lstStyle/>
          <a:p>
            <a:r>
              <a:rPr lang="en-US" sz="2800" dirty="0"/>
              <a:t>Include the following </a:t>
            </a:r>
            <a:r>
              <a:rPr lang="en-US" sz="2800" b="1" dirty="0"/>
              <a:t>light source </a:t>
            </a:r>
            <a:r>
              <a:rPr lang="en-US" sz="2800" dirty="0"/>
              <a:t>terms:</a:t>
            </a:r>
            <a:r>
              <a:rPr lang="en-US" sz="2800" i="1" dirty="0"/>
              <a:t> </a:t>
            </a:r>
            <a:endParaRPr lang="en-CA" sz="2800" dirty="0"/>
          </a:p>
          <a:p>
            <a:r>
              <a:rPr lang="en-US" sz="2000" i="1" dirty="0"/>
              <a:t>(What is it?  Where is it?  What is its purpose?)</a:t>
            </a:r>
            <a:endParaRPr lang="en-US" sz="2000" dirty="0"/>
          </a:p>
          <a:p>
            <a:pPr lvl="2"/>
            <a:r>
              <a:rPr lang="en-US" sz="2000" dirty="0"/>
              <a:t>KEY LIGHT</a:t>
            </a:r>
            <a:endParaRPr lang="en-CA" sz="2000" dirty="0"/>
          </a:p>
          <a:p>
            <a:pPr lvl="2"/>
            <a:r>
              <a:rPr lang="en-US" sz="2000" dirty="0"/>
              <a:t>FILL LIGHT </a:t>
            </a:r>
            <a:endParaRPr lang="en-CA" sz="2000" dirty="0"/>
          </a:p>
          <a:p>
            <a:pPr lvl="2"/>
            <a:r>
              <a:rPr lang="en-US" sz="2000" dirty="0"/>
              <a:t>CATCH LIGHT	</a:t>
            </a:r>
            <a:endParaRPr lang="en-CA" sz="2000" dirty="0"/>
          </a:p>
          <a:p>
            <a:pPr lvl="2"/>
            <a:r>
              <a:rPr lang="en-US" sz="2000" dirty="0"/>
              <a:t>BACKGROUND LIGHT</a:t>
            </a:r>
            <a:endParaRPr lang="en-CA" sz="2000" dirty="0"/>
          </a:p>
          <a:p>
            <a:pPr lvl="2"/>
            <a:r>
              <a:rPr lang="en-US" sz="2000" dirty="0"/>
              <a:t>BACKLIGHT / HAIR LIGHT</a:t>
            </a:r>
            <a:endParaRPr lang="en-CA" sz="2000" dirty="0"/>
          </a:p>
          <a:p>
            <a:endParaRPr lang="en-US" sz="2000" dirty="0"/>
          </a:p>
          <a:p>
            <a:r>
              <a:rPr lang="en-US" sz="2800" dirty="0"/>
              <a:t>Include the following </a:t>
            </a:r>
            <a:r>
              <a:rPr lang="en-US" sz="2800" b="1" dirty="0"/>
              <a:t>lighting techniques</a:t>
            </a:r>
            <a:r>
              <a:rPr lang="en-US" sz="2800" dirty="0"/>
              <a:t>:</a:t>
            </a:r>
          </a:p>
          <a:p>
            <a:r>
              <a:rPr lang="en-US" sz="2000" i="1" dirty="0"/>
              <a:t>Include example images from the internet.</a:t>
            </a:r>
          </a:p>
          <a:p>
            <a:endParaRPr lang="en-CA" sz="2000" i="1" dirty="0"/>
          </a:p>
          <a:p>
            <a:pPr lvl="2"/>
            <a:r>
              <a:rPr lang="en-US" sz="2000" dirty="0"/>
              <a:t>SPLIT LIGHTING</a:t>
            </a:r>
            <a:endParaRPr lang="en-CA" sz="2000" dirty="0"/>
          </a:p>
          <a:p>
            <a:pPr lvl="2"/>
            <a:r>
              <a:rPr lang="en-US" sz="2000" dirty="0"/>
              <a:t>REMBRANDT LIGHTING</a:t>
            </a:r>
            <a:endParaRPr lang="en-CA" sz="2000" dirty="0"/>
          </a:p>
          <a:p>
            <a:pPr lvl="2"/>
            <a:r>
              <a:rPr lang="en-US" sz="2000" dirty="0"/>
              <a:t>BUTTERFLY LIGHTING	</a:t>
            </a:r>
            <a:endParaRPr lang="en-CA" sz="2000" dirty="0"/>
          </a:p>
          <a:p>
            <a:r>
              <a:rPr lang="en-US" sz="2000" dirty="0"/>
              <a:t>			</a:t>
            </a:r>
            <a:endParaRPr lang="en-CA" sz="2000" dirty="0"/>
          </a:p>
          <a:p>
            <a:endParaRPr lang="en-CA" dirty="0"/>
          </a:p>
        </p:txBody>
      </p:sp>
    </p:spTree>
    <p:extLst>
      <p:ext uri="{BB962C8B-B14F-4D97-AF65-F5344CB8AC3E}">
        <p14:creationId xmlns:p14="http://schemas.microsoft.com/office/powerpoint/2010/main" val="315756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5" y="1223493"/>
            <a:ext cx="9929611" cy="4585871"/>
          </a:xfrm>
          <a:prstGeom prst="rect">
            <a:avLst/>
          </a:prstGeom>
          <a:noFill/>
        </p:spPr>
        <p:txBody>
          <a:bodyPr wrap="square" rtlCol="0">
            <a:spAutoFit/>
          </a:bodyPr>
          <a:lstStyle/>
          <a:p>
            <a:r>
              <a:rPr lang="en-CA" sz="3600" b="1" dirty="0">
                <a:solidFill>
                  <a:srgbClr val="00B0F0"/>
                </a:solidFill>
              </a:rPr>
              <a:t>KEY LIGHT</a:t>
            </a:r>
          </a:p>
          <a:p>
            <a:endParaRPr lang="en-CA" sz="3200" dirty="0"/>
          </a:p>
          <a:p>
            <a:r>
              <a:rPr lang="en-CA" sz="2800" dirty="0"/>
              <a:t>The main light that illuminates the subject being photographed.</a:t>
            </a:r>
          </a:p>
          <a:p>
            <a:endParaRPr lang="en-CA" sz="2800" dirty="0"/>
          </a:p>
          <a:p>
            <a:r>
              <a:rPr lang="en-CA" sz="2800" dirty="0"/>
              <a:t>The purpose of the key light is to shape the subject by highlighting the form and dimension of the subject.</a:t>
            </a:r>
          </a:p>
          <a:p>
            <a:endParaRPr lang="en-CA" sz="2800" dirty="0"/>
          </a:p>
          <a:p>
            <a:r>
              <a:rPr lang="en-CA" sz="2800" dirty="0"/>
              <a:t>The key light should be a high-intensity light. </a:t>
            </a:r>
          </a:p>
          <a:p>
            <a:r>
              <a:rPr lang="en-CA" sz="2800" dirty="0"/>
              <a:t> </a:t>
            </a:r>
          </a:p>
        </p:txBody>
      </p:sp>
    </p:spTree>
    <p:extLst>
      <p:ext uri="{BB962C8B-B14F-4D97-AF65-F5344CB8AC3E}">
        <p14:creationId xmlns:p14="http://schemas.microsoft.com/office/powerpoint/2010/main" val="300739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51" y="1416677"/>
            <a:ext cx="9929611" cy="4832092"/>
          </a:xfrm>
          <a:prstGeom prst="rect">
            <a:avLst/>
          </a:prstGeom>
          <a:noFill/>
        </p:spPr>
        <p:txBody>
          <a:bodyPr wrap="square" rtlCol="0">
            <a:spAutoFit/>
          </a:bodyPr>
          <a:lstStyle/>
          <a:p>
            <a:r>
              <a:rPr lang="en-CA" sz="2800" dirty="0"/>
              <a:t>In most cases, the key light is placed above and to the side of the face.</a:t>
            </a:r>
          </a:p>
          <a:p>
            <a:endParaRPr lang="en-CA" sz="2800" dirty="0"/>
          </a:p>
          <a:p>
            <a:r>
              <a:rPr lang="en-CA" sz="2800" dirty="0"/>
              <a:t>You will want to position the main light close to your subject without it appearing in the frame.</a:t>
            </a:r>
          </a:p>
          <a:p>
            <a:endParaRPr lang="en-CA" sz="2800" dirty="0"/>
          </a:p>
          <a:p>
            <a:r>
              <a:rPr lang="en-CA" sz="2800" dirty="0">
                <a:solidFill>
                  <a:srgbClr val="00B0F0"/>
                </a:solidFill>
              </a:rPr>
              <a:t>Note: </a:t>
            </a:r>
            <a:r>
              <a:rPr lang="en-CA" sz="2800" dirty="0"/>
              <a:t>You can emphasize texture and shape by skimming the light across the subject from the side.</a:t>
            </a:r>
          </a:p>
          <a:p>
            <a:endParaRPr lang="en-CA" sz="2800" dirty="0"/>
          </a:p>
          <a:p>
            <a:endParaRPr lang="en-CA" sz="2800" dirty="0"/>
          </a:p>
          <a:p>
            <a:endParaRPr lang="en-CA" sz="2800" dirty="0"/>
          </a:p>
        </p:txBody>
      </p:sp>
    </p:spTree>
    <p:extLst>
      <p:ext uri="{BB962C8B-B14F-4D97-AF65-F5344CB8AC3E}">
        <p14:creationId xmlns:p14="http://schemas.microsoft.com/office/powerpoint/2010/main" val="98446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2592" y="1133341"/>
            <a:ext cx="5954332" cy="4465749"/>
          </a:xfrm>
          <a:prstGeom prst="rect">
            <a:avLst/>
          </a:prstGeom>
        </p:spPr>
      </p:pic>
      <p:cxnSp>
        <p:nvCxnSpPr>
          <p:cNvPr id="5" name="Straight Arrow Connector 4"/>
          <p:cNvCxnSpPr/>
          <p:nvPr/>
        </p:nvCxnSpPr>
        <p:spPr>
          <a:xfrm>
            <a:off x="1429555" y="1944710"/>
            <a:ext cx="2640169" cy="17515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8789" y="1114855"/>
            <a:ext cx="2292439" cy="646331"/>
          </a:xfrm>
          <a:prstGeom prst="rect">
            <a:avLst/>
          </a:prstGeom>
          <a:noFill/>
        </p:spPr>
        <p:txBody>
          <a:bodyPr wrap="square" rtlCol="0">
            <a:spAutoFit/>
          </a:bodyPr>
          <a:lstStyle/>
          <a:p>
            <a:r>
              <a:rPr lang="en-CA" dirty="0"/>
              <a:t>Key light coming from over here</a:t>
            </a:r>
          </a:p>
        </p:txBody>
      </p:sp>
      <p:cxnSp>
        <p:nvCxnSpPr>
          <p:cNvPr id="9" name="Straight Arrow Connector 8"/>
          <p:cNvCxnSpPr/>
          <p:nvPr/>
        </p:nvCxnSpPr>
        <p:spPr>
          <a:xfrm flipH="1">
            <a:off x="5829838" y="2820473"/>
            <a:ext cx="2992190" cy="57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63696" y="2421228"/>
            <a:ext cx="2859110" cy="923330"/>
          </a:xfrm>
          <a:prstGeom prst="rect">
            <a:avLst/>
          </a:prstGeom>
          <a:noFill/>
        </p:spPr>
        <p:txBody>
          <a:bodyPr wrap="square" rtlCol="0">
            <a:spAutoFit/>
          </a:bodyPr>
          <a:lstStyle/>
          <a:p>
            <a:r>
              <a:rPr lang="en-CA" dirty="0"/>
              <a:t>Shadows are on opposite side from key light</a:t>
            </a:r>
          </a:p>
        </p:txBody>
      </p:sp>
    </p:spTree>
    <p:extLst>
      <p:ext uri="{BB962C8B-B14F-4D97-AF65-F5344CB8AC3E}">
        <p14:creationId xmlns:p14="http://schemas.microsoft.com/office/powerpoint/2010/main" val="324011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3" y="669702"/>
            <a:ext cx="9929611" cy="5509200"/>
          </a:xfrm>
          <a:prstGeom prst="rect">
            <a:avLst/>
          </a:prstGeom>
          <a:noFill/>
        </p:spPr>
        <p:txBody>
          <a:bodyPr wrap="square" rtlCol="0">
            <a:spAutoFit/>
          </a:bodyPr>
          <a:lstStyle/>
          <a:p>
            <a:r>
              <a:rPr lang="en-CA" sz="3600" b="1" dirty="0">
                <a:solidFill>
                  <a:srgbClr val="00B0F0"/>
                </a:solidFill>
              </a:rPr>
              <a:t>FILL LIGHT</a:t>
            </a:r>
          </a:p>
          <a:p>
            <a:endParaRPr lang="en-CA" sz="3600" dirty="0"/>
          </a:p>
          <a:p>
            <a:r>
              <a:rPr lang="en-CA" sz="2800" dirty="0"/>
              <a:t>A light used to eliminate or soften shadows caused by the main source of illumination (from the key light).</a:t>
            </a:r>
          </a:p>
          <a:p>
            <a:endParaRPr lang="en-CA" sz="2800" dirty="0"/>
          </a:p>
          <a:p>
            <a:r>
              <a:rPr lang="en-CA" sz="2800" dirty="0"/>
              <a:t>The fill light controls the lightness or darkness of the shadows created by the key light. Because it does not create visible shadows, the fill light is defined as a secondary light source.</a:t>
            </a:r>
            <a:br>
              <a:rPr lang="en-CA" sz="2800" dirty="0"/>
            </a:br>
            <a:br>
              <a:rPr lang="en-CA" sz="2800" dirty="0"/>
            </a:br>
            <a:r>
              <a:rPr lang="en-CA" sz="2800" dirty="0"/>
              <a:t>The fill light should always be diffused.</a:t>
            </a:r>
          </a:p>
          <a:p>
            <a:r>
              <a:rPr lang="en-CA" sz="2800" dirty="0"/>
              <a:t> </a:t>
            </a:r>
          </a:p>
        </p:txBody>
      </p:sp>
    </p:spTree>
    <p:extLst>
      <p:ext uri="{BB962C8B-B14F-4D97-AF65-F5344CB8AC3E}">
        <p14:creationId xmlns:p14="http://schemas.microsoft.com/office/powerpoint/2010/main" val="268330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5476" y="202036"/>
            <a:ext cx="4409741" cy="6143909"/>
          </a:xfrm>
          <a:prstGeom prst="rect">
            <a:avLst/>
          </a:prstGeom>
        </p:spPr>
      </p:pic>
      <p:sp>
        <p:nvSpPr>
          <p:cNvPr id="3" name="TextBox 2"/>
          <p:cNvSpPr txBox="1"/>
          <p:nvPr/>
        </p:nvSpPr>
        <p:spPr>
          <a:xfrm>
            <a:off x="3245476" y="6396335"/>
            <a:ext cx="4417454" cy="461665"/>
          </a:xfrm>
          <a:prstGeom prst="rect">
            <a:avLst/>
          </a:prstGeom>
          <a:noFill/>
        </p:spPr>
        <p:txBody>
          <a:bodyPr wrap="square" rtlCol="0">
            <a:spAutoFit/>
          </a:bodyPr>
          <a:lstStyle/>
          <a:p>
            <a:r>
              <a:rPr lang="en-CA" sz="1200" dirty="0"/>
              <a:t>http://pages.uoregon.edu/sankaran/252/project3/Project%203/filllighting.JPG</a:t>
            </a:r>
          </a:p>
        </p:txBody>
      </p:sp>
      <p:cxnSp>
        <p:nvCxnSpPr>
          <p:cNvPr id="5" name="Straight Arrow Connector 4"/>
          <p:cNvCxnSpPr/>
          <p:nvPr/>
        </p:nvCxnSpPr>
        <p:spPr>
          <a:xfrm flipH="1" flipV="1">
            <a:off x="5872766" y="927279"/>
            <a:ext cx="3374065" cy="3275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537138" y="1030310"/>
            <a:ext cx="2627290" cy="678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62941" y="824248"/>
            <a:ext cx="2498501" cy="923330"/>
          </a:xfrm>
          <a:prstGeom prst="rect">
            <a:avLst/>
          </a:prstGeom>
          <a:noFill/>
        </p:spPr>
        <p:txBody>
          <a:bodyPr wrap="square" rtlCol="0">
            <a:spAutoFit/>
          </a:bodyPr>
          <a:lstStyle/>
          <a:p>
            <a:r>
              <a:rPr lang="en-CA" dirty="0"/>
              <a:t>Key light coming from this side of subject</a:t>
            </a:r>
          </a:p>
        </p:txBody>
      </p:sp>
      <p:sp>
        <p:nvSpPr>
          <p:cNvPr id="10" name="TextBox 9"/>
          <p:cNvSpPr txBox="1"/>
          <p:nvPr/>
        </p:nvSpPr>
        <p:spPr>
          <a:xfrm>
            <a:off x="379927" y="1254876"/>
            <a:ext cx="2157211" cy="3693319"/>
          </a:xfrm>
          <a:prstGeom prst="rect">
            <a:avLst/>
          </a:prstGeom>
          <a:noFill/>
        </p:spPr>
        <p:txBody>
          <a:bodyPr wrap="square" rtlCol="0">
            <a:spAutoFit/>
          </a:bodyPr>
          <a:lstStyle/>
          <a:p>
            <a:r>
              <a:rPr lang="en-CA" dirty="0"/>
              <a:t>Fill light coming from this side of subject.</a:t>
            </a:r>
          </a:p>
          <a:p>
            <a:endParaRPr lang="en-CA" dirty="0"/>
          </a:p>
          <a:p>
            <a:r>
              <a:rPr lang="en-CA" dirty="0"/>
              <a:t>Notice that details within the shadow area are visible.</a:t>
            </a:r>
          </a:p>
          <a:p>
            <a:endParaRPr lang="en-CA" dirty="0"/>
          </a:p>
          <a:p>
            <a:r>
              <a:rPr lang="en-CA" dirty="0"/>
              <a:t>If there was no fill light, this side of the subject would look black!</a:t>
            </a:r>
          </a:p>
        </p:txBody>
      </p:sp>
    </p:spTree>
    <p:extLst>
      <p:ext uri="{BB962C8B-B14F-4D97-AF65-F5344CB8AC3E}">
        <p14:creationId xmlns:p14="http://schemas.microsoft.com/office/powerpoint/2010/main" val="200801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827" y="791756"/>
            <a:ext cx="9118242" cy="5262979"/>
          </a:xfrm>
          <a:prstGeom prst="rect">
            <a:avLst/>
          </a:prstGeom>
          <a:noFill/>
        </p:spPr>
        <p:txBody>
          <a:bodyPr wrap="square" rtlCol="0">
            <a:spAutoFit/>
          </a:bodyPr>
          <a:lstStyle/>
          <a:p>
            <a:r>
              <a:rPr lang="en-CA" sz="2800" dirty="0"/>
              <a:t>The next slide will show you examples of what some reflectors look like.  </a:t>
            </a:r>
          </a:p>
          <a:p>
            <a:endParaRPr lang="en-CA" sz="2800" dirty="0"/>
          </a:p>
          <a:p>
            <a:r>
              <a:rPr lang="en-CA" sz="2800" dirty="0"/>
              <a:t>Reflectors usually come in:</a:t>
            </a:r>
          </a:p>
          <a:p>
            <a:pPr marL="285750" indent="-285750">
              <a:buFont typeface="Arial" panose="020B0604020202020204" pitchFamily="34" charset="0"/>
              <a:buChar char="•"/>
            </a:pPr>
            <a:r>
              <a:rPr lang="en-CA" sz="2800" dirty="0">
                <a:solidFill>
                  <a:srgbClr val="00B0F0"/>
                </a:solidFill>
              </a:rPr>
              <a:t>White</a:t>
            </a:r>
          </a:p>
          <a:p>
            <a:pPr marL="285750" indent="-285750">
              <a:buFont typeface="Arial" panose="020B0604020202020204" pitchFamily="34" charset="0"/>
              <a:buChar char="•"/>
            </a:pPr>
            <a:r>
              <a:rPr lang="en-CA" sz="2800" dirty="0">
                <a:solidFill>
                  <a:srgbClr val="00B0F0"/>
                </a:solidFill>
              </a:rPr>
              <a:t>Silver</a:t>
            </a:r>
          </a:p>
          <a:p>
            <a:pPr marL="285750" indent="-285750">
              <a:buFont typeface="Arial" panose="020B0604020202020204" pitchFamily="34" charset="0"/>
              <a:buChar char="•"/>
            </a:pPr>
            <a:r>
              <a:rPr lang="en-CA" sz="2800" dirty="0">
                <a:solidFill>
                  <a:srgbClr val="00B0F0"/>
                </a:solidFill>
              </a:rPr>
              <a:t>Gold</a:t>
            </a:r>
          </a:p>
          <a:p>
            <a:pPr marL="285750" indent="-285750">
              <a:buFont typeface="Arial" panose="020B0604020202020204" pitchFamily="34" charset="0"/>
              <a:buChar char="•"/>
            </a:pPr>
            <a:r>
              <a:rPr lang="en-CA" sz="2800" dirty="0">
                <a:solidFill>
                  <a:srgbClr val="00B0F0"/>
                </a:solidFill>
              </a:rPr>
              <a:t>Translucent</a:t>
            </a:r>
          </a:p>
          <a:p>
            <a:pPr marL="285750" indent="-285750">
              <a:buFont typeface="Arial" panose="020B0604020202020204" pitchFamily="34" charset="0"/>
              <a:buChar char="•"/>
            </a:pPr>
            <a:r>
              <a:rPr lang="en-CA" sz="2800" dirty="0">
                <a:solidFill>
                  <a:srgbClr val="00B0F0"/>
                </a:solidFill>
              </a:rPr>
              <a:t>Black</a:t>
            </a:r>
          </a:p>
          <a:p>
            <a:pPr marL="285750" indent="-285750">
              <a:buFont typeface="Arial" panose="020B0604020202020204" pitchFamily="34" charset="0"/>
              <a:buChar char="•"/>
            </a:pPr>
            <a:endParaRPr lang="en-CA" sz="2800" dirty="0"/>
          </a:p>
          <a:p>
            <a:r>
              <a:rPr lang="en-CA" sz="2800" dirty="0"/>
              <a:t>Each reflector has a slightly different purpose or effect.</a:t>
            </a:r>
          </a:p>
        </p:txBody>
      </p:sp>
    </p:spTree>
    <p:extLst>
      <p:ext uri="{BB962C8B-B14F-4D97-AF65-F5344CB8AC3E}">
        <p14:creationId xmlns:p14="http://schemas.microsoft.com/office/powerpoint/2010/main" val="3382480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165</TotalTime>
  <Words>1038</Words>
  <Application>Microsoft Office PowerPoint</Application>
  <PresentationFormat>Widescreen</PresentationFormat>
  <Paragraphs>154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2</vt:lpstr>
      <vt:lpstr>Quotable</vt:lpstr>
      <vt:lpstr>LIGHTING</vt:lpstr>
      <vt:lpstr>PowerPoint Presentation</vt:lpstr>
      <vt:lpstr>In your Handbook…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LIGHTING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A Schmidt</dc:creator>
  <cp:lastModifiedBy>Heather Bell</cp:lastModifiedBy>
  <cp:revision>21</cp:revision>
  <dcterms:created xsi:type="dcterms:W3CDTF">2014-11-22T16:30:29Z</dcterms:created>
  <dcterms:modified xsi:type="dcterms:W3CDTF">2020-12-03T15:17:23Z</dcterms:modified>
</cp:coreProperties>
</file>